
<file path=[Content_Types].xml><?xml version="1.0" encoding="utf-8"?>
<Types xmlns="http://schemas.openxmlformats.org/package/2006/content-types">
  <Default Extension="png" ContentType="image/png"/>
  <Default Extension="tmp"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300" r:id="rId4"/>
  </p:sldMasterIdLst>
  <p:notesMasterIdLst>
    <p:notesMasterId r:id="rId37"/>
  </p:notesMasterIdLst>
  <p:handoutMasterIdLst>
    <p:handoutMasterId r:id="rId38"/>
  </p:handoutMasterIdLst>
  <p:sldIdLst>
    <p:sldId id="1615" r:id="rId5"/>
    <p:sldId id="1617" r:id="rId6"/>
    <p:sldId id="1618" r:id="rId7"/>
    <p:sldId id="1610" r:id="rId8"/>
    <p:sldId id="1600" r:id="rId9"/>
    <p:sldId id="1584" r:id="rId10"/>
    <p:sldId id="1585" r:id="rId11"/>
    <p:sldId id="1586" r:id="rId12"/>
    <p:sldId id="1587" r:id="rId13"/>
    <p:sldId id="1589" r:id="rId14"/>
    <p:sldId id="1591" r:id="rId15"/>
    <p:sldId id="1588" r:id="rId16"/>
    <p:sldId id="1593" r:id="rId17"/>
    <p:sldId id="1611" r:id="rId18"/>
    <p:sldId id="1592" r:id="rId19"/>
    <p:sldId id="1594" r:id="rId20"/>
    <p:sldId id="1614" r:id="rId21"/>
    <p:sldId id="1595" r:id="rId22"/>
    <p:sldId id="1596" r:id="rId23"/>
    <p:sldId id="1597" r:id="rId24"/>
    <p:sldId id="1598" r:id="rId25"/>
    <p:sldId id="1599" r:id="rId26"/>
    <p:sldId id="1605" r:id="rId27"/>
    <p:sldId id="1590" r:id="rId28"/>
    <p:sldId id="1613" r:id="rId29"/>
    <p:sldId id="1579" r:id="rId30"/>
    <p:sldId id="1583" r:id="rId31"/>
    <p:sldId id="1612" r:id="rId32"/>
    <p:sldId id="1609" r:id="rId33"/>
    <p:sldId id="1606" r:id="rId34"/>
    <p:sldId id="1607" r:id="rId35"/>
    <p:sldId id="1608" r:id="rId36"/>
  </p:sldIdLst>
  <p:sldSz cx="12436475" cy="6994525"/>
  <p:notesSz cx="6881813" cy="92964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NEW" id="{BF418B36-1D3A-4875-B8F3-DE0D0EC702E6}">
          <p14:sldIdLst>
            <p14:sldId id="1615"/>
            <p14:sldId id="1617"/>
            <p14:sldId id="1618"/>
            <p14:sldId id="1610"/>
            <p14:sldId id="1600"/>
            <p14:sldId id="1584"/>
            <p14:sldId id="1585"/>
            <p14:sldId id="1586"/>
            <p14:sldId id="1587"/>
            <p14:sldId id="1589"/>
            <p14:sldId id="1591"/>
            <p14:sldId id="1588"/>
            <p14:sldId id="1593"/>
            <p14:sldId id="1611"/>
            <p14:sldId id="1592"/>
            <p14:sldId id="1594"/>
            <p14:sldId id="1614"/>
            <p14:sldId id="1595"/>
            <p14:sldId id="1596"/>
            <p14:sldId id="1597"/>
            <p14:sldId id="1598"/>
            <p14:sldId id="1599"/>
            <p14:sldId id="1605"/>
            <p14:sldId id="1590"/>
            <p14:sldId id="1613"/>
            <p14:sldId id="1579"/>
            <p14:sldId id="1583"/>
            <p14:sldId id="1612"/>
            <p14:sldId id="1609"/>
            <p14:sldId id="1606"/>
            <p14:sldId id="1607"/>
            <p14:sldId id="1608"/>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928" userDrawn="1">
          <p15:clr>
            <a:srgbClr val="A4A3A4"/>
          </p15:clr>
        </p15:guide>
        <p15:guide id="2" pos="2168"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7F7F7"/>
    <a:srgbClr val="00B294"/>
    <a:srgbClr val="008272"/>
    <a:srgbClr val="0078D7"/>
    <a:srgbClr val="107C10"/>
    <a:srgbClr val="004B1C"/>
    <a:srgbClr val="004B50"/>
    <a:srgbClr val="4B2575"/>
    <a:srgbClr val="32145A"/>
    <a:srgbClr val="EEEEE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92968" autoAdjust="0"/>
  </p:normalViewPr>
  <p:slideViewPr>
    <p:cSldViewPr>
      <p:cViewPr varScale="1">
        <p:scale>
          <a:sx n="106" d="100"/>
          <a:sy n="106" d="100"/>
        </p:scale>
        <p:origin x="630" y="108"/>
      </p:cViewPr>
      <p:guideLst/>
    </p:cSldViewPr>
  </p:slideViewPr>
  <p:outlineViewPr>
    <p:cViewPr>
      <p:scale>
        <a:sx n="33" d="100"/>
        <a:sy n="33" d="100"/>
      </p:scale>
      <p:origin x="0" y="-4410"/>
    </p:cViewPr>
  </p:outlineViewPr>
  <p:notesTextViewPr>
    <p:cViewPr>
      <p:scale>
        <a:sx n="3" d="2"/>
        <a:sy n="3" d="2"/>
      </p:scale>
      <p:origin x="0" y="0"/>
    </p:cViewPr>
  </p:notesTextViewPr>
  <p:sorterViewPr>
    <p:cViewPr>
      <p:scale>
        <a:sx n="75" d="100"/>
        <a:sy n="75" d="100"/>
      </p:scale>
      <p:origin x="0" y="-8940"/>
    </p:cViewPr>
  </p:sorterViewPr>
  <p:notesViewPr>
    <p:cSldViewPr showGuides="1">
      <p:cViewPr>
        <p:scale>
          <a:sx n="200" d="100"/>
          <a:sy n="200" d="100"/>
        </p:scale>
        <p:origin x="522" y="-6756"/>
      </p:cViewPr>
      <p:guideLst>
        <p:guide orient="horz" pos="2928"/>
        <p:guide pos="2168"/>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notesMaster" Target="notesMasters/notesMaster1.xml"/><Relationship Id="rId40"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767"/>
            <a:ext cx="2982119" cy="464820"/>
          </a:xfrm>
          <a:prstGeom prst="rect">
            <a:avLst/>
          </a:prstGeom>
        </p:spPr>
        <p:txBody>
          <a:bodyPr vert="horz" lIns="92446" tIns="46223" rIns="92446" bIns="46223" rtlCol="0"/>
          <a:lstStyle>
            <a:lvl1pPr algn="l">
              <a:defRPr sz="1200"/>
            </a:lvl1pPr>
          </a:lstStyle>
          <a:p>
            <a:r>
              <a:rPr lang="en-US" dirty="0">
                <a:latin typeface="Segoe UI" pitchFamily="34" charset="0"/>
              </a:rPr>
              <a:t>SharePoint Patterns and Practices</a:t>
            </a:r>
          </a:p>
        </p:txBody>
      </p:sp>
      <p:sp>
        <p:nvSpPr>
          <p:cNvPr id="8" name="Footer Placeholder 7"/>
          <p:cNvSpPr>
            <a:spLocks noGrp="1"/>
          </p:cNvSpPr>
          <p:nvPr>
            <p:ph type="ftr" sz="quarter" idx="2"/>
          </p:nvPr>
        </p:nvSpPr>
        <p:spPr>
          <a:xfrm>
            <a:off x="0" y="8829966"/>
            <a:ext cx="5803662" cy="337975"/>
          </a:xfrm>
          <a:prstGeom prst="rect">
            <a:avLst/>
          </a:prstGeom>
        </p:spPr>
        <p:txBody>
          <a:bodyPr vert="horz" lIns="92446" tIns="46223" rIns="92446" bIns="46223" rtlCol="0" anchor="b"/>
          <a:lstStyle>
            <a:lvl1pPr algn="l">
              <a:defRPr sz="1200"/>
            </a:lvl1pPr>
          </a:lstStyle>
          <a:p>
            <a:pPr marL="402846" defTabSz="924154"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803662" y="8829967"/>
            <a:ext cx="1076558" cy="464820"/>
          </a:xfrm>
          <a:prstGeom prst="rect">
            <a:avLst/>
          </a:prstGeom>
        </p:spPr>
        <p:txBody>
          <a:bodyPr vert="horz" lIns="92446" tIns="46223" rIns="92446" bIns="46223"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46341" y="76200"/>
            <a:ext cx="1314642" cy="479745"/>
          </a:xfrm>
          <a:prstGeom prst="rect">
            <a:avLst/>
          </a:prstGeom>
        </p:spPr>
      </p:pic>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82119" cy="464820"/>
          </a:xfrm>
          <a:prstGeom prst="rect">
            <a:avLst/>
          </a:prstGeom>
        </p:spPr>
        <p:txBody>
          <a:bodyPr vert="horz" lIns="92446" tIns="46223" rIns="92446" bIns="46223" rtlCol="0"/>
          <a:lstStyle>
            <a:lvl1pPr algn="l">
              <a:defRPr sz="1200">
                <a:latin typeface="Segoe UI" pitchFamily="34" charset="0"/>
              </a:defRPr>
            </a:lvl1pPr>
          </a:lstStyle>
          <a:p>
            <a:r>
              <a:rPr lang="en-US" dirty="0"/>
              <a:t>SharePoint Patterns and Practices</a:t>
            </a:r>
          </a:p>
        </p:txBody>
      </p:sp>
      <p:sp>
        <p:nvSpPr>
          <p:cNvPr id="9" name="Slide Image Placeholder 8"/>
          <p:cNvSpPr>
            <a:spLocks noGrp="1" noRot="1" noChangeAspect="1"/>
          </p:cNvSpPr>
          <p:nvPr>
            <p:ph type="sldImg" idx="2"/>
          </p:nvPr>
        </p:nvSpPr>
        <p:spPr>
          <a:xfrm>
            <a:off x="342900" y="696913"/>
            <a:ext cx="6196013" cy="3486150"/>
          </a:xfrm>
          <a:prstGeom prst="rect">
            <a:avLst/>
          </a:prstGeom>
          <a:noFill/>
          <a:ln w="12700">
            <a:solidFill>
              <a:prstClr val="black"/>
            </a:solidFill>
          </a:ln>
        </p:spPr>
        <p:txBody>
          <a:bodyPr vert="horz" lIns="92446" tIns="46223" rIns="92446" bIns="46223" rtlCol="0" anchor="ctr"/>
          <a:lstStyle/>
          <a:p>
            <a:endParaRPr lang="en-US" dirty="0"/>
          </a:p>
        </p:txBody>
      </p:sp>
      <p:sp>
        <p:nvSpPr>
          <p:cNvPr id="10" name="Footer Placeholder 9"/>
          <p:cNvSpPr>
            <a:spLocks noGrp="1"/>
          </p:cNvSpPr>
          <p:nvPr>
            <p:ph type="ftr" sz="quarter" idx="4"/>
          </p:nvPr>
        </p:nvSpPr>
        <p:spPr>
          <a:xfrm>
            <a:off x="0" y="8831580"/>
            <a:ext cx="5941299" cy="361897"/>
          </a:xfrm>
          <a:prstGeom prst="rect">
            <a:avLst/>
          </a:prstGeom>
        </p:spPr>
        <p:txBody>
          <a:bodyPr vert="horz" lIns="92446" tIns="46223" rIns="92446" bIns="46223" rtlCol="0" anchor="b"/>
          <a:lstStyle>
            <a:lvl1pPr marL="577787" indent="0" algn="l">
              <a:defRPr sz="1200"/>
            </a:lvl1pPr>
          </a:lstStyle>
          <a:p>
            <a:pPr defTabSz="924154"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12" name="Notes Placeholder 11"/>
          <p:cNvSpPr>
            <a:spLocks noGrp="1"/>
          </p:cNvSpPr>
          <p:nvPr>
            <p:ph type="body" sz="quarter" idx="3"/>
          </p:nvPr>
        </p:nvSpPr>
        <p:spPr>
          <a:xfrm>
            <a:off x="688182" y="4415790"/>
            <a:ext cx="5505450" cy="4183380"/>
          </a:xfrm>
          <a:prstGeom prst="rect">
            <a:avLst/>
          </a:prstGeom>
        </p:spPr>
        <p:txBody>
          <a:bodyPr vert="horz" lIns="92446" tIns="46223" rIns="92446" bIns="46223"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29828" y="8829967"/>
            <a:ext cx="950392" cy="464820"/>
          </a:xfrm>
          <a:prstGeom prst="rect">
            <a:avLst/>
          </a:prstGeom>
        </p:spPr>
        <p:txBody>
          <a:bodyPr vert="horz" lIns="92446" tIns="46223" rIns="92446" bIns="46223" rtlCol="0" anchor="b"/>
          <a:lstStyle>
            <a:lvl1pPr algn="r">
              <a:defRPr sz="1200">
                <a:latin typeface="Segoe UI" pitchFamily="34" charset="0"/>
              </a:defRPr>
            </a:lvl1pPr>
          </a:lstStyle>
          <a:p>
            <a:fld id="{B4008EB6-D09E-4580-8CD6-DDB14511944F}" type="slidenum">
              <a:rPr lang="en-US" smtClean="0"/>
              <a:pPr/>
              <a:t>‹#›</a:t>
            </a:fld>
            <a:endParaRPr lang="en-US" dirty="0"/>
          </a:p>
        </p:txBody>
      </p:sp>
      <p:pic>
        <p:nvPicPr>
          <p:cNvPr id="14" name="Picture 13"/>
          <p:cNvPicPr>
            <a:picLocks noChangeAspect="1"/>
          </p:cNvPicPr>
          <p:nvPr/>
        </p:nvPicPr>
        <p:blipFill>
          <a:blip r:embed="rId2"/>
          <a:stretch>
            <a:fillRect/>
          </a:stretch>
        </p:blipFill>
        <p:spPr>
          <a:xfrm>
            <a:off x="5146341" y="76200"/>
            <a:ext cx="1314642" cy="479745"/>
          </a:xfrm>
          <a:prstGeom prst="rect">
            <a:avLst/>
          </a:prstGeom>
        </p:spPr>
      </p:pic>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SharePoint Patterns and Practices</a:t>
            </a:r>
            <a:endParaRPr lang="en-US" dirty="0"/>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10950449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5063" y="850900"/>
            <a:ext cx="2992437" cy="1684338"/>
          </a:xfrm>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fld id="{E74353ED-ACB2-44BF-A903-985B0AF962B7}" type="datetime1">
              <a:rPr lang="en-US" smtClean="0"/>
              <a:t>5/19/2017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334476312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harePoint Title Slide Light">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4800" spc="-100"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28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43237"/>
            <a:ext cx="1280160" cy="274492"/>
          </a:xfrm>
          <a:prstGeom prst="rect">
            <a:avLst/>
          </a:prstGeom>
        </p:spPr>
      </p:pic>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6037" y="68262"/>
            <a:ext cx="3758592" cy="1371600"/>
          </a:xfrm>
          <a:prstGeom prst="rect">
            <a:avLst/>
          </a:prstGeom>
        </p:spPr>
      </p:pic>
    </p:spTree>
    <p:extLst>
      <p:ext uri="{BB962C8B-B14F-4D97-AF65-F5344CB8AC3E}">
        <p14:creationId xmlns:p14="http://schemas.microsoft.com/office/powerpoint/2010/main" val="19793218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SharePoint Title Slide Blu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4800" spc="-100"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28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6070" y="0"/>
            <a:ext cx="3972186" cy="1449545"/>
          </a:xfrm>
          <a:prstGeom prst="rect">
            <a:avLst/>
          </a:prstGeom>
        </p:spPr>
      </p:pic>
    </p:spTree>
    <p:extLst>
      <p:ext uri="{BB962C8B-B14F-4D97-AF65-F5344CB8AC3E}">
        <p14:creationId xmlns:p14="http://schemas.microsoft.com/office/powerpoint/2010/main" val="6190016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1889748"/>
          </a:xfrm>
        </p:spPr>
        <p:txBody>
          <a:bodyPr/>
          <a:lstStyle>
            <a:lvl1pPr marL="0" indent="0">
              <a:buNone/>
              <a:defRPr>
                <a:solidFill>
                  <a:schemeClr val="tx2"/>
                </a:solidFill>
              </a:defRPr>
            </a:lvl1pPr>
            <a:lvl2pPr marL="0" indent="0">
              <a:buFontTx/>
              <a:buNone/>
              <a:defRPr sz="2000"/>
            </a:lvl2pPr>
            <a:lvl3pPr marL="228600" indent="0">
              <a:buNone/>
              <a:defRPr sz="1800"/>
            </a:lvl3pPr>
            <a:lvl4pPr marL="457200" indent="0">
              <a:buNone/>
              <a:defRPr sz="1600"/>
            </a:lvl4pPr>
            <a:lvl5pPr marL="685800" indent="0">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3"/>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018837" y="6529422"/>
            <a:ext cx="1314642" cy="479744"/>
          </a:xfrm>
          <a:prstGeom prst="rect">
            <a:avLst/>
          </a:prstGeom>
        </p:spPr>
      </p:pic>
    </p:spTree>
    <p:extLst>
      <p:ext uri="{BB962C8B-B14F-4D97-AF65-F5344CB8AC3E}">
        <p14:creationId xmlns:p14="http://schemas.microsoft.com/office/powerpoint/2010/main" val="1335339866"/>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1889748"/>
          </a:xfrm>
        </p:spPr>
        <p:txBody>
          <a:bodyPr/>
          <a:lstStyle>
            <a:lvl1pPr marL="0" indent="0">
              <a:buNone/>
              <a:defRPr>
                <a:gradFill>
                  <a:gsLst>
                    <a:gs pos="1250">
                      <a:schemeClr val="tx1"/>
                    </a:gs>
                    <a:gs pos="99000">
                      <a:schemeClr val="tx1"/>
                    </a:gs>
                  </a:gsLst>
                  <a:lin ang="5400000" scaled="0"/>
                </a:gradFill>
              </a:defRPr>
            </a:lvl1pPr>
            <a:lvl2pPr marL="0" indent="0">
              <a:buFontTx/>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28600" indent="0">
              <a:buNone/>
              <a:defRPr sz="1800"/>
            </a:lvl3pPr>
            <a:lvl4pPr marL="457200" indent="0">
              <a:buNone/>
              <a:defRPr sz="1600"/>
            </a:lvl4pPr>
            <a:lvl5pPr marL="685800" indent="0">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3"/>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018837" y="6529422"/>
            <a:ext cx="1314642" cy="479744"/>
          </a:xfrm>
          <a:prstGeom prst="rect">
            <a:avLst/>
          </a:prstGeom>
        </p:spPr>
      </p:pic>
    </p:spTree>
    <p:extLst>
      <p:ext uri="{BB962C8B-B14F-4D97-AF65-F5344CB8AC3E}">
        <p14:creationId xmlns:p14="http://schemas.microsoft.com/office/powerpoint/2010/main" val="1405239683"/>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889748"/>
          </a:xfrm>
        </p:spPr>
        <p:txBody>
          <a:bodyPr>
            <a:spAutoFit/>
          </a:bodyPr>
          <a:lstStyle>
            <a:lvl1pPr>
              <a:defRPr sz="4000">
                <a:solidFill>
                  <a:schemeClr val="tx2"/>
                </a:solidFill>
              </a:defRPr>
            </a:lvl1pPr>
            <a:lvl2pPr>
              <a:defRPr sz="2000"/>
            </a:lvl2pPr>
            <a:lvl3pPr>
              <a:defRPr sz="1800"/>
            </a:lvl3pPr>
            <a:lvl4pPr>
              <a:defRPr sz="16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Rectangle 4"/>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018837" y="6529422"/>
            <a:ext cx="1314642" cy="479744"/>
          </a:xfrm>
          <a:prstGeom prst="rect">
            <a:avLst/>
          </a:prstGeom>
        </p:spPr>
      </p:pic>
    </p:spTree>
    <p:extLst>
      <p:ext uri="{BB962C8B-B14F-4D97-AF65-F5344CB8AC3E}">
        <p14:creationId xmlns:p14="http://schemas.microsoft.com/office/powerpoint/2010/main" val="799601844"/>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889748"/>
          </a:xfrm>
        </p:spPr>
        <p:txBody>
          <a:bodyPr>
            <a:spAutoFit/>
          </a:bodyPr>
          <a:lstStyle>
            <a:lvl1pPr>
              <a:defRPr sz="4000"/>
            </a:lvl1pPr>
            <a:lvl2pPr>
              <a:defRPr sz="2000"/>
            </a:lvl2pPr>
            <a:lvl3pPr>
              <a:defRPr sz="1800"/>
            </a:lvl3pPr>
            <a:lvl4pPr>
              <a:defRPr sz="16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Rectangle 4"/>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018837" y="6529422"/>
            <a:ext cx="1314642" cy="479744"/>
          </a:xfrm>
          <a:prstGeom prst="rect">
            <a:avLst/>
          </a:prstGeom>
        </p:spPr>
      </p:pic>
    </p:spTree>
    <p:extLst>
      <p:ext uri="{BB962C8B-B14F-4D97-AF65-F5344CB8AC3E}">
        <p14:creationId xmlns:p14="http://schemas.microsoft.com/office/powerpoint/2010/main" val="37841996"/>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0" indent="0">
              <a:spcBef>
                <a:spcPts val="1224"/>
              </a:spcBef>
              <a:buClr>
                <a:schemeClr val="tx1"/>
              </a:buClr>
              <a:buFont typeface="Wingdings" pitchFamily="2" charset="2"/>
              <a:buNone/>
              <a:defRPr sz="3200">
                <a:solidFill>
                  <a:schemeClr val="tx2"/>
                </a:solidFill>
              </a:defRPr>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0" indent="0">
              <a:spcBef>
                <a:spcPts val="1224"/>
              </a:spcBef>
              <a:buClr>
                <a:schemeClr val="tx1"/>
              </a:buClr>
              <a:buFont typeface="Wingdings" pitchFamily="2" charset="2"/>
              <a:buNone/>
              <a:defRPr sz="3200">
                <a:solidFill>
                  <a:schemeClr val="tx2"/>
                </a:solidFill>
              </a:defRPr>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018837" y="6529422"/>
            <a:ext cx="1314642" cy="479744"/>
          </a:xfrm>
          <a:prstGeom prst="rect">
            <a:avLst/>
          </a:prstGeom>
        </p:spPr>
      </p:pic>
    </p:spTree>
    <p:extLst>
      <p:ext uri="{BB962C8B-B14F-4D97-AF65-F5344CB8AC3E}">
        <p14:creationId xmlns:p14="http://schemas.microsoft.com/office/powerpoint/2010/main" val="1982406352"/>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0" indent="0">
              <a:spcBef>
                <a:spcPts val="1224"/>
              </a:spcBef>
              <a:buClr>
                <a:schemeClr val="tx1"/>
              </a:buClr>
              <a:buFont typeface="Wingdings" pitchFamily="2" charset="2"/>
              <a:buNone/>
              <a:defRPr sz="3200"/>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0" indent="0">
              <a:spcBef>
                <a:spcPts val="1224"/>
              </a:spcBef>
              <a:buClr>
                <a:schemeClr val="tx1"/>
              </a:buClr>
              <a:buFont typeface="Wingdings" pitchFamily="2" charset="2"/>
              <a:buNone/>
              <a:defRPr sz="3200"/>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018837" y="6529422"/>
            <a:ext cx="1314642" cy="479744"/>
          </a:xfrm>
          <a:prstGeom prst="rect">
            <a:avLst/>
          </a:prstGeom>
        </p:spPr>
      </p:pic>
    </p:spTree>
    <p:extLst>
      <p:ext uri="{BB962C8B-B14F-4D97-AF65-F5344CB8AC3E}">
        <p14:creationId xmlns:p14="http://schemas.microsoft.com/office/powerpoint/2010/main" val="3447832558"/>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287338" indent="-287338">
              <a:spcBef>
                <a:spcPts val="1224"/>
              </a:spcBef>
              <a:buClr>
                <a:schemeClr val="tx2"/>
              </a:buClr>
              <a:buFont typeface="Arial" pitchFamily="34" charset="0"/>
              <a:buChar char="•"/>
              <a:defRPr sz="3200">
                <a:solidFill>
                  <a:schemeClr val="tx2"/>
                </a:solidFill>
              </a:defRPr>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287338" indent="-287338">
              <a:spcBef>
                <a:spcPts val="1224"/>
              </a:spcBef>
              <a:buClr>
                <a:schemeClr val="tx2"/>
              </a:buClr>
              <a:buFont typeface="Arial" pitchFamily="34" charset="0"/>
              <a:buChar char="•"/>
              <a:defRPr sz="3200">
                <a:solidFill>
                  <a:schemeClr val="tx2"/>
                </a:solidFill>
              </a:defRPr>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018837" y="6529422"/>
            <a:ext cx="1314642" cy="479744"/>
          </a:xfrm>
          <a:prstGeom prst="rect">
            <a:avLst/>
          </a:prstGeom>
        </p:spPr>
      </p:pic>
    </p:spTree>
    <p:extLst>
      <p:ext uri="{BB962C8B-B14F-4D97-AF65-F5344CB8AC3E}">
        <p14:creationId xmlns:p14="http://schemas.microsoft.com/office/powerpoint/2010/main" val="1670019302"/>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018837" y="6529422"/>
            <a:ext cx="1314642" cy="479744"/>
          </a:xfrm>
          <a:prstGeom prst="rect">
            <a:avLst/>
          </a:prstGeom>
        </p:spPr>
      </p:pic>
    </p:spTree>
    <p:extLst>
      <p:ext uri="{BB962C8B-B14F-4D97-AF65-F5344CB8AC3E}">
        <p14:creationId xmlns:p14="http://schemas.microsoft.com/office/powerpoint/2010/main" val="1750170792"/>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Rectangle 2"/>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018837" y="6529422"/>
            <a:ext cx="1314642" cy="479744"/>
          </a:xfrm>
          <a:prstGeom prst="rect">
            <a:avLst/>
          </a:prstGeom>
        </p:spPr>
      </p:pic>
    </p:spTree>
    <p:extLst>
      <p:ext uri="{BB962C8B-B14F-4D97-AF65-F5344CB8AC3E}">
        <p14:creationId xmlns:p14="http://schemas.microsoft.com/office/powerpoint/2010/main" val="304724190"/>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harePoint Title Slide Blu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4800" spc="-100"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28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6070" y="0"/>
            <a:ext cx="3972186" cy="1449545"/>
          </a:xfrm>
          <a:prstGeom prst="rect">
            <a:avLst/>
          </a:prstGeom>
        </p:spPr>
      </p:pic>
    </p:spTree>
    <p:extLst>
      <p:ext uri="{BB962C8B-B14F-4D97-AF65-F5344CB8AC3E}">
        <p14:creationId xmlns:p14="http://schemas.microsoft.com/office/powerpoint/2010/main" val="13885701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2"/>
      </p:bgRef>
    </p:bg>
    <p:spTree>
      <p:nvGrpSpPr>
        <p:cNvPr id="1" name=""/>
        <p:cNvGrpSpPr/>
        <p:nvPr/>
      </p:nvGrpSpPr>
      <p:grpSpPr>
        <a:xfrm>
          <a:off x="0" y="0"/>
          <a:ext cx="0" cy="0"/>
          <a:chOff x="0" y="0"/>
          <a:chExt cx="0" cy="0"/>
        </a:xfrm>
      </p:grpSpPr>
      <p:sp>
        <p:nvSpPr>
          <p:cNvPr id="3" name="Rectangle 2"/>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018837" y="6529422"/>
            <a:ext cx="1314642" cy="479744"/>
          </a:xfrm>
          <a:prstGeom prst="rect">
            <a:avLst/>
          </a:prstGeom>
        </p:spPr>
      </p:pic>
    </p:spTree>
    <p:extLst>
      <p:ext uri="{BB962C8B-B14F-4D97-AF65-F5344CB8AC3E}">
        <p14:creationId xmlns:p14="http://schemas.microsoft.com/office/powerpoint/2010/main" val="234244588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791260"/>
          </a:xfrm>
        </p:spPr>
        <p:txBody>
          <a:bodyPr/>
          <a:lstStyle>
            <a:lvl1pPr marL="0" indent="0">
              <a:buNone/>
              <a:defRPr sz="28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sz="20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sz="18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sz="16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sz="14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018837" y="6529422"/>
            <a:ext cx="1314642" cy="479744"/>
          </a:xfrm>
          <a:prstGeom prst="rect">
            <a:avLst/>
          </a:prstGeom>
        </p:spPr>
      </p:pic>
    </p:spTree>
    <p:extLst>
      <p:ext uri="{BB962C8B-B14F-4D97-AF65-F5344CB8AC3E}">
        <p14:creationId xmlns:p14="http://schemas.microsoft.com/office/powerpoint/2010/main" val="254215754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Sub Header">
    <p:spTree>
      <p:nvGrpSpPr>
        <p:cNvPr id="1" name=""/>
        <p:cNvGrpSpPr/>
        <p:nvPr/>
      </p:nvGrpSpPr>
      <p:grpSpPr>
        <a:xfrm>
          <a:off x="0" y="0"/>
          <a:ext cx="0" cy="0"/>
          <a:chOff x="0" y="0"/>
          <a:chExt cx="0" cy="0"/>
        </a:xfrm>
      </p:grpSpPr>
      <p:sp>
        <p:nvSpPr>
          <p:cNvPr id="2" name="Title 1"/>
          <p:cNvSpPr>
            <a:spLocks noGrp="1"/>
          </p:cNvSpPr>
          <p:nvPr>
            <p:ph type="title"/>
          </p:nvPr>
        </p:nvSpPr>
        <p:spPr>
          <a:xfrm>
            <a:off x="232664" y="232387"/>
            <a:ext cx="11814023" cy="661917"/>
          </a:xfrm>
        </p:spPr>
        <p:txBody>
          <a:bodyPr tIns="45720"/>
          <a:lstStyle/>
          <a:p>
            <a:r>
              <a:rPr lang="en-US"/>
              <a:t>Click to edit Master title style</a:t>
            </a:r>
          </a:p>
        </p:txBody>
      </p:sp>
      <p:sp>
        <p:nvSpPr>
          <p:cNvPr id="3" name="Text Placeholder 3"/>
          <p:cNvSpPr>
            <a:spLocks noGrp="1"/>
          </p:cNvSpPr>
          <p:nvPr>
            <p:ph type="body" sz="quarter" idx="10" hasCustomPrompt="1"/>
          </p:nvPr>
        </p:nvSpPr>
        <p:spPr>
          <a:xfrm>
            <a:off x="233363" y="975249"/>
            <a:ext cx="11813325" cy="627736"/>
          </a:xfrm>
          <a:prstGeom prst="rect">
            <a:avLst/>
          </a:prstGeom>
        </p:spPr>
        <p:txBody>
          <a:bodyPr/>
          <a:lstStyle>
            <a:lvl1pPr marL="0" indent="0">
              <a:buNone/>
              <a:defRPr sz="3199" baseline="0"/>
            </a:lvl1pPr>
            <a:lvl2pPr marL="342770" indent="0">
              <a:buNone/>
              <a:defRPr/>
            </a:lvl2pPr>
            <a:lvl3pPr marL="571283" indent="0">
              <a:buNone/>
              <a:defRPr/>
            </a:lvl3pPr>
            <a:lvl4pPr marL="799796" indent="0">
              <a:buNone/>
              <a:defRPr/>
            </a:lvl4pPr>
            <a:lvl5pPr marL="1028308" indent="0">
              <a:buNone/>
              <a:defRPr/>
            </a:lvl5pPr>
          </a:lstStyle>
          <a:p>
            <a:pPr lvl="0"/>
            <a:r>
              <a:rPr lang="en-US" dirty="0"/>
              <a:t>Sub-header</a:t>
            </a:r>
          </a:p>
        </p:txBody>
      </p:sp>
      <p:sp>
        <p:nvSpPr>
          <p:cNvPr id="4" name="Rectangle 3"/>
          <p:cNvSpPr/>
          <p:nvPr userDrawn="1"/>
        </p:nvSpPr>
        <p:spPr bwMode="auto">
          <a:xfrm>
            <a:off x="882" y="6529422"/>
            <a:ext cx="12434711" cy="479744"/>
          </a:xfrm>
          <a:prstGeom prst="rect">
            <a:avLst/>
          </a:prstGeom>
          <a:solidFill>
            <a:schemeClr val="tx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764" kern="0" dirty="0">
              <a:gradFill>
                <a:gsLst>
                  <a:gs pos="0">
                    <a:srgbClr val="FFFFFF"/>
                  </a:gs>
                  <a:gs pos="100000">
                    <a:srgbClr val="FFFFFF"/>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018837" y="6529422"/>
            <a:ext cx="1314642" cy="479744"/>
          </a:xfrm>
          <a:prstGeom prst="rect">
            <a:avLst/>
          </a:prstGeom>
        </p:spPr>
      </p:pic>
    </p:spTree>
    <p:extLst>
      <p:ext uri="{BB962C8B-B14F-4D97-AF65-F5344CB8AC3E}">
        <p14:creationId xmlns:p14="http://schemas.microsoft.com/office/powerpoint/2010/main" val="2828714689"/>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t="15358"/>
          <a:stretch/>
        </p:blipFill>
        <p:spPr>
          <a:xfrm flipH="1">
            <a:off x="-2" y="0"/>
            <a:ext cx="12436475" cy="6994840"/>
          </a:xfrm>
          <a:prstGeom prst="rect">
            <a:avLst/>
          </a:prstGeom>
        </p:spPr>
      </p:pic>
      <p:sp>
        <p:nvSpPr>
          <p:cNvPr id="4" name="Freeform 3"/>
          <p:cNvSpPr/>
          <p:nvPr userDrawn="1"/>
        </p:nvSpPr>
        <p:spPr bwMode="auto">
          <a:xfrm flipH="1">
            <a:off x="5761037"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675438" y="754092"/>
            <a:ext cx="5484812" cy="2285971"/>
          </a:xfrm>
          <a:noFill/>
        </p:spPr>
        <p:txBody>
          <a:bodyPr wrap="square" tIns="91440" bIns="91440" anchor="t" anchorCtr="0">
            <a:noAutofit/>
          </a:bodyPr>
          <a:lstStyle>
            <a:lvl1pPr>
              <a:defRPr sz="5400" spc="-100" baseline="0">
                <a:gradFill>
                  <a:gsLst>
                    <a:gs pos="0">
                      <a:schemeClr val="tx1"/>
                    </a:gs>
                    <a:gs pos="100000">
                      <a:schemeClr val="tx1"/>
                    </a:gs>
                  </a:gsLst>
                  <a:lin ang="5400000" scaled="0"/>
                </a:gradFill>
              </a:defRPr>
            </a:lvl1pPr>
          </a:lstStyle>
          <a:p>
            <a:r>
              <a:rPr lang="en-US" dirty="0"/>
              <a:t>DEMO</a:t>
            </a:r>
          </a:p>
        </p:txBody>
      </p:sp>
      <p:sp>
        <p:nvSpPr>
          <p:cNvPr id="5" name="Text Placeholder 4"/>
          <p:cNvSpPr>
            <a:spLocks noGrp="1"/>
          </p:cNvSpPr>
          <p:nvPr>
            <p:ph type="body" sz="quarter" idx="12" hasCustomPrompt="1"/>
          </p:nvPr>
        </p:nvSpPr>
        <p:spPr>
          <a:xfrm>
            <a:off x="7589838" y="3051176"/>
            <a:ext cx="4540269" cy="1828800"/>
          </a:xfrm>
          <a:noFill/>
        </p:spPr>
        <p:txBody>
          <a:bodyPr wrap="square" lIns="182880" tIns="146304" rIns="182880" bIns="146304">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dirty="0"/>
              <a:t>Title</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847512" y="6392862"/>
            <a:ext cx="1314642" cy="479744"/>
          </a:xfrm>
          <a:prstGeom prst="rect">
            <a:avLst/>
          </a:prstGeom>
        </p:spPr>
      </p:pic>
    </p:spTree>
    <p:extLst>
      <p:ext uri="{BB962C8B-B14F-4D97-AF65-F5344CB8AC3E}">
        <p14:creationId xmlns:p14="http://schemas.microsoft.com/office/powerpoint/2010/main" val="40330096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4"/>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15358"/>
          <a:stretch/>
        </p:blipFill>
        <p:spPr>
          <a:xfrm flipH="1">
            <a:off x="0" y="0"/>
            <a:ext cx="12436475" cy="6994840"/>
          </a:xfrm>
          <a:prstGeom prst="rect">
            <a:avLst/>
          </a:prstGeom>
        </p:spPr>
      </p:pic>
      <p:sp>
        <p:nvSpPr>
          <p:cNvPr id="4" name="Freeform 3"/>
          <p:cNvSpPr/>
          <p:nvPr userDrawn="1"/>
        </p:nvSpPr>
        <p:spPr bwMode="auto">
          <a:xfrm flipH="1">
            <a:off x="5761037"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4">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675438" y="754092"/>
            <a:ext cx="5484812" cy="2285971"/>
          </a:xfrm>
          <a:noFill/>
        </p:spPr>
        <p:txBody>
          <a:bodyPr wrap="square" tIns="91440" bIns="91440" anchor="t" anchorCtr="0">
            <a:noAutofit/>
          </a:bodyPr>
          <a:lstStyle>
            <a:lvl1pPr>
              <a:defRPr sz="5400" spc="-100" baseline="0">
                <a:gradFill>
                  <a:gsLst>
                    <a:gs pos="0">
                      <a:schemeClr val="tx1"/>
                    </a:gs>
                    <a:gs pos="100000">
                      <a:schemeClr val="tx1"/>
                    </a:gs>
                  </a:gsLst>
                  <a:lin ang="5400000" scaled="0"/>
                </a:gradFill>
              </a:defRPr>
            </a:lvl1pPr>
          </a:lstStyle>
          <a:p>
            <a:r>
              <a:rPr lang="en-US" dirty="0"/>
              <a:t>DEMO</a:t>
            </a:r>
          </a:p>
        </p:txBody>
      </p:sp>
      <p:sp>
        <p:nvSpPr>
          <p:cNvPr id="5" name="Text Placeholder 4"/>
          <p:cNvSpPr>
            <a:spLocks noGrp="1"/>
          </p:cNvSpPr>
          <p:nvPr>
            <p:ph type="body" sz="quarter" idx="12" hasCustomPrompt="1"/>
          </p:nvPr>
        </p:nvSpPr>
        <p:spPr>
          <a:xfrm>
            <a:off x="7589838" y="3051176"/>
            <a:ext cx="4540269" cy="1828800"/>
          </a:xfrm>
          <a:noFill/>
        </p:spPr>
        <p:txBody>
          <a:bodyPr wrap="square" lIns="182880" tIns="146304" rIns="182880" bIns="146304">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dirty="0"/>
              <a:t>Title</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847512" y="6392862"/>
            <a:ext cx="1314642" cy="479744"/>
          </a:xfrm>
          <a:prstGeom prst="rect">
            <a:avLst/>
          </a:prstGeom>
        </p:spPr>
      </p:pic>
    </p:spTree>
    <p:extLst>
      <p:ext uri="{BB962C8B-B14F-4D97-AF65-F5344CB8AC3E}">
        <p14:creationId xmlns:p14="http://schemas.microsoft.com/office/powerpoint/2010/main" val="4886422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t="15358"/>
          <a:stretch/>
        </p:blipFill>
        <p:spPr>
          <a:xfrm flipH="1">
            <a:off x="0" y="-320"/>
            <a:ext cx="12436475" cy="6994840"/>
          </a:xfrm>
          <a:prstGeom prst="rect">
            <a:avLst/>
          </a:prstGeom>
        </p:spPr>
      </p:pic>
      <p:sp>
        <p:nvSpPr>
          <p:cNvPr id="4" name="Freeform 3"/>
          <p:cNvSpPr/>
          <p:nvPr userDrawn="1"/>
        </p:nvSpPr>
        <p:spPr bwMode="auto">
          <a:xfrm flipH="1">
            <a:off x="5761037"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675438" y="754092"/>
            <a:ext cx="5486399" cy="2285971"/>
          </a:xfrm>
          <a:noFill/>
        </p:spPr>
        <p:txBody>
          <a:bodyPr wrap="square" tIns="91440" bIns="91440" anchor="t" anchorCtr="0">
            <a:noAutofit/>
          </a:bodyPr>
          <a:lstStyle>
            <a:lvl1pPr>
              <a:defRPr lang="en-US" sz="60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Demo</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847512" y="6392862"/>
            <a:ext cx="1314642" cy="479744"/>
          </a:xfrm>
          <a:prstGeom prst="rect">
            <a:avLst/>
          </a:prstGeom>
        </p:spPr>
      </p:pic>
      <p:sp>
        <p:nvSpPr>
          <p:cNvPr id="8" name="Text Placeholder 4"/>
          <p:cNvSpPr>
            <a:spLocks noGrp="1"/>
          </p:cNvSpPr>
          <p:nvPr>
            <p:ph type="body" sz="quarter" idx="12" hasCustomPrompt="1"/>
          </p:nvPr>
        </p:nvSpPr>
        <p:spPr>
          <a:xfrm>
            <a:off x="7589838" y="3051176"/>
            <a:ext cx="4540269" cy="1828800"/>
          </a:xfrm>
          <a:noFill/>
        </p:spPr>
        <p:txBody>
          <a:bodyPr wrap="square" lIns="182880" tIns="146304" rIns="182880" bIns="146304">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dirty="0"/>
              <a:t>Title</a:t>
            </a:r>
          </a:p>
        </p:txBody>
      </p:sp>
    </p:spTree>
    <p:extLst>
      <p:ext uri="{BB962C8B-B14F-4D97-AF65-F5344CB8AC3E}">
        <p14:creationId xmlns:p14="http://schemas.microsoft.com/office/powerpoint/2010/main" val="23335657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emo slide 4">
    <p:bg>
      <p:bgRef idx="1001">
        <a:schemeClr val="bg2"/>
      </p:bgRef>
    </p:bg>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srcRect l="10684" t="3757" r="105" b="20920"/>
          <a:stretch/>
        </p:blipFill>
        <p:spPr>
          <a:xfrm>
            <a:off x="-1" y="-320"/>
            <a:ext cx="12436475" cy="6994846"/>
          </a:xfrm>
          <a:prstGeom prst="rect">
            <a:avLst/>
          </a:prstGeom>
        </p:spPr>
      </p:pic>
      <p:sp>
        <p:nvSpPr>
          <p:cNvPr id="4" name="Freeform 3"/>
          <p:cNvSpPr/>
          <p:nvPr userDrawn="1"/>
        </p:nvSpPr>
        <p:spPr bwMode="auto">
          <a:xfrm flipH="1">
            <a:off x="5761037"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675438" y="754092"/>
            <a:ext cx="5484812" cy="2285971"/>
          </a:xfrm>
          <a:noFill/>
        </p:spPr>
        <p:txBody>
          <a:bodyPr wrap="square" tIns="91440" bIns="91440" anchor="t" anchorCtr="0">
            <a:noAutofit/>
          </a:bodyPr>
          <a:lstStyle>
            <a:lvl1pPr>
              <a:defRPr sz="5400" spc="-100" baseline="0">
                <a:gradFill>
                  <a:gsLst>
                    <a:gs pos="0">
                      <a:schemeClr val="tx1"/>
                    </a:gs>
                    <a:gs pos="100000">
                      <a:schemeClr val="tx1"/>
                    </a:gs>
                  </a:gsLst>
                  <a:lin ang="5400000" scaled="0"/>
                </a:gradFill>
              </a:defRPr>
            </a:lvl1pPr>
          </a:lstStyle>
          <a:p>
            <a:r>
              <a:rPr lang="en-US" dirty="0"/>
              <a:t>DEMO</a:t>
            </a:r>
          </a:p>
        </p:txBody>
      </p:sp>
      <p:sp>
        <p:nvSpPr>
          <p:cNvPr id="5" name="Text Placeholder 4"/>
          <p:cNvSpPr>
            <a:spLocks noGrp="1"/>
          </p:cNvSpPr>
          <p:nvPr>
            <p:ph type="body" sz="quarter" idx="12" hasCustomPrompt="1"/>
          </p:nvPr>
        </p:nvSpPr>
        <p:spPr>
          <a:xfrm>
            <a:off x="7589838" y="3051176"/>
            <a:ext cx="4540269" cy="1828800"/>
          </a:xfrm>
          <a:noFill/>
        </p:spPr>
        <p:txBody>
          <a:bodyPr wrap="square" lIns="182880" tIns="146304" rIns="182880" bIns="146304">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dirty="0"/>
              <a:t>Title</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847512" y="6392862"/>
            <a:ext cx="1314642" cy="479744"/>
          </a:xfrm>
          <a:prstGeom prst="rect">
            <a:avLst/>
          </a:prstGeom>
        </p:spPr>
      </p:pic>
    </p:spTree>
    <p:extLst>
      <p:ext uri="{BB962C8B-B14F-4D97-AF65-F5344CB8AC3E}">
        <p14:creationId xmlns:p14="http://schemas.microsoft.com/office/powerpoint/2010/main" val="37038031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mo Slide 5">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srcRect t="15501"/>
          <a:stretch/>
        </p:blipFill>
        <p:spPr>
          <a:xfrm flipH="1">
            <a:off x="-1" y="0"/>
            <a:ext cx="12436475" cy="7000397"/>
          </a:xfrm>
          <a:prstGeom prst="rect">
            <a:avLst/>
          </a:prstGeom>
        </p:spPr>
      </p:pic>
      <p:sp>
        <p:nvSpPr>
          <p:cNvPr id="4" name="Freeform 3"/>
          <p:cNvSpPr/>
          <p:nvPr userDrawn="1"/>
        </p:nvSpPr>
        <p:spPr bwMode="auto">
          <a:xfrm flipH="1">
            <a:off x="5761037"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675438" y="754092"/>
            <a:ext cx="5484812" cy="2285971"/>
          </a:xfrm>
          <a:noFill/>
        </p:spPr>
        <p:txBody>
          <a:bodyPr wrap="square" tIns="91440" bIns="91440" anchor="t" anchorCtr="0">
            <a:noAutofit/>
          </a:bodyPr>
          <a:lstStyle>
            <a:lvl1pPr>
              <a:defRPr sz="5400" spc="-100" baseline="0">
                <a:gradFill>
                  <a:gsLst>
                    <a:gs pos="0">
                      <a:schemeClr val="tx1"/>
                    </a:gs>
                    <a:gs pos="100000">
                      <a:schemeClr val="tx1"/>
                    </a:gs>
                  </a:gsLst>
                  <a:lin ang="5400000" scaled="0"/>
                </a:gradFill>
              </a:defRPr>
            </a:lvl1pPr>
          </a:lstStyle>
          <a:p>
            <a:r>
              <a:rPr lang="en-US" dirty="0"/>
              <a:t>DEMO</a:t>
            </a:r>
          </a:p>
        </p:txBody>
      </p:sp>
      <p:sp>
        <p:nvSpPr>
          <p:cNvPr id="5" name="Text Placeholder 4"/>
          <p:cNvSpPr>
            <a:spLocks noGrp="1"/>
          </p:cNvSpPr>
          <p:nvPr>
            <p:ph type="body" sz="quarter" idx="12" hasCustomPrompt="1"/>
          </p:nvPr>
        </p:nvSpPr>
        <p:spPr>
          <a:xfrm>
            <a:off x="7589838" y="3051176"/>
            <a:ext cx="4540269" cy="1828800"/>
          </a:xfrm>
          <a:noFill/>
        </p:spPr>
        <p:txBody>
          <a:bodyPr wrap="square" lIns="182880" tIns="146304" rIns="182880" bIns="146304">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dirty="0"/>
              <a:t>Title</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847512" y="6392862"/>
            <a:ext cx="1314642" cy="479744"/>
          </a:xfrm>
          <a:prstGeom prst="rect">
            <a:avLst/>
          </a:prstGeom>
        </p:spPr>
      </p:pic>
    </p:spTree>
    <p:extLst>
      <p:ext uri="{BB962C8B-B14F-4D97-AF65-F5344CB8AC3E}">
        <p14:creationId xmlns:p14="http://schemas.microsoft.com/office/powerpoint/2010/main" val="35574783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dirty="0"/>
              <a:t>Section title</a:t>
            </a:r>
          </a:p>
        </p:txBody>
      </p:sp>
      <p:sp>
        <p:nvSpPr>
          <p:cNvPr id="7" name="Freeform 6"/>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D7D7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5314"/>
            <a:ext cx="1314642" cy="479745"/>
          </a:xfrm>
          <a:prstGeom prst="rect">
            <a:avLst/>
          </a:prstGeom>
        </p:spPr>
      </p:pic>
    </p:spTree>
    <p:extLst>
      <p:ext uri="{BB962C8B-B14F-4D97-AF65-F5344CB8AC3E}">
        <p14:creationId xmlns:p14="http://schemas.microsoft.com/office/powerpoint/2010/main" val="12072677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dirty="0"/>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0067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0189"/>
            <a:ext cx="1314642" cy="479744"/>
          </a:xfrm>
          <a:prstGeom prst="rect">
            <a:avLst/>
          </a:prstGeom>
        </p:spPr>
      </p:pic>
    </p:spTree>
    <p:extLst>
      <p:ext uri="{BB962C8B-B14F-4D97-AF65-F5344CB8AC3E}">
        <p14:creationId xmlns:p14="http://schemas.microsoft.com/office/powerpoint/2010/main" val="38492183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harePoint Walk-in">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17" y="-318"/>
            <a:ext cx="12435840" cy="6995160"/>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dirty="0"/>
              <a:t>Speaker Name</a:t>
            </a:r>
          </a:p>
        </p:txBody>
      </p:sp>
      <p:pic>
        <p:nvPicPr>
          <p:cNvPr id="12" name="Picture 11"/>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6070" y="0"/>
            <a:ext cx="3972186" cy="1449545"/>
          </a:xfrm>
          <a:prstGeom prst="rect">
            <a:avLst/>
          </a:prstGeom>
        </p:spPr>
      </p:pic>
    </p:spTree>
    <p:extLst>
      <p:ext uri="{BB962C8B-B14F-4D97-AF65-F5344CB8AC3E}">
        <p14:creationId xmlns:p14="http://schemas.microsoft.com/office/powerpoint/2010/main" val="8663263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dirty="0"/>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0D690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0189"/>
            <a:ext cx="1314642" cy="479744"/>
          </a:xfrm>
          <a:prstGeom prst="rect">
            <a:avLst/>
          </a:prstGeom>
        </p:spPr>
      </p:pic>
    </p:spTree>
    <p:extLst>
      <p:ext uri="{BB962C8B-B14F-4D97-AF65-F5344CB8AC3E}">
        <p14:creationId xmlns:p14="http://schemas.microsoft.com/office/powerpoint/2010/main" val="29251727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dirty="0"/>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C334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0189"/>
            <a:ext cx="1314642" cy="479744"/>
          </a:xfrm>
          <a:prstGeom prst="rect">
            <a:avLst/>
          </a:prstGeom>
        </p:spPr>
      </p:pic>
    </p:spTree>
    <p:extLst>
      <p:ext uri="{BB962C8B-B14F-4D97-AF65-F5344CB8AC3E}">
        <p14:creationId xmlns:p14="http://schemas.microsoft.com/office/powerpoint/2010/main" val="11712336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Title Accent Color 4">
    <p:bg>
      <p:bgPr>
        <a:solidFill>
          <a:srgbClr val="00827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dirty="0"/>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000000">
              <a:alpha val="1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0189"/>
            <a:ext cx="1314642" cy="479744"/>
          </a:xfrm>
          <a:prstGeom prst="rect">
            <a:avLst/>
          </a:prstGeom>
        </p:spPr>
      </p:pic>
    </p:spTree>
    <p:extLst>
      <p:ext uri="{BB962C8B-B14F-4D97-AF65-F5344CB8AC3E}">
        <p14:creationId xmlns:p14="http://schemas.microsoft.com/office/powerpoint/2010/main" val="6043050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ection Title Accent Color 5">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9144000"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dirty="0"/>
              <a:t>Section title</a:t>
            </a:r>
          </a:p>
        </p:txBody>
      </p:sp>
      <p:sp>
        <p:nvSpPr>
          <p:cNvPr id="3" name="Freeform 2"/>
          <p:cNvSpPr/>
          <p:nvPr userDrawn="1"/>
        </p:nvSpPr>
        <p:spPr bwMode="auto">
          <a:xfrm>
            <a:off x="8138456" y="0"/>
            <a:ext cx="4298019" cy="6995160"/>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000000">
              <a:alpha val="2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0189"/>
            <a:ext cx="1314642" cy="479744"/>
          </a:xfrm>
          <a:prstGeom prst="rect">
            <a:avLst/>
          </a:prstGeom>
        </p:spPr>
      </p:pic>
    </p:spTree>
    <p:extLst>
      <p:ext uri="{BB962C8B-B14F-4D97-AF65-F5344CB8AC3E}">
        <p14:creationId xmlns:p14="http://schemas.microsoft.com/office/powerpoint/2010/main" val="4926129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1938"/>
            <a:ext cx="6216650" cy="6992587"/>
          </a:xfrm>
          <a:blipFill>
            <a:blip r:embed="rId2">
              <a:extLst>
                <a:ext uri="{28A0092B-C50C-407E-A947-70E740481C1C}">
                  <a14:useLocalDpi xmlns:a14="http://schemas.microsoft.com/office/drawing/2010/main" val="0"/>
                </a:ext>
              </a:extLst>
            </a:blip>
            <a:stretch>
              <a:fillRect/>
            </a:stretch>
          </a:blipFill>
        </p:spPr>
        <p:txBody>
          <a:bodyPr tIns="548640" anchor="ctr" anchorCtr="0">
            <a:noAutofit/>
          </a:bodyPr>
          <a:lstStyle>
            <a:lvl1pPr marL="0" marR="0" indent="0" algn="ctr" defTabSz="932742" rtl="0" eaLnBrk="1" fontAlgn="auto" latinLnBrk="0" hangingPunct="1">
              <a:lnSpc>
                <a:spcPct val="90000"/>
              </a:lnSpc>
              <a:spcBef>
                <a:spcPct val="20000"/>
              </a:spcBef>
              <a:spcAft>
                <a:spcPts val="0"/>
              </a:spcAft>
              <a:buClrTx/>
              <a:buSzPct val="90000"/>
              <a:buFont typeface="Arial" pitchFamily="34" charset="0"/>
              <a:buNone/>
              <a:tabLst/>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22237" y="6425314"/>
            <a:ext cx="1314642" cy="479745"/>
          </a:xfrm>
          <a:prstGeom prst="rect">
            <a:avLst/>
          </a:prstGeom>
        </p:spPr>
      </p:pic>
    </p:spTree>
    <p:extLst>
      <p:ext uri="{BB962C8B-B14F-4D97-AF65-F5344CB8AC3E}">
        <p14:creationId xmlns:p14="http://schemas.microsoft.com/office/powerpoint/2010/main" val="3386921760"/>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0189"/>
            <a:ext cx="1314642" cy="479744"/>
          </a:xfrm>
          <a:prstGeom prst="rect">
            <a:avLst/>
          </a:prstGeom>
        </p:spPr>
      </p:pic>
    </p:spTree>
    <p:extLst>
      <p:ext uri="{BB962C8B-B14F-4D97-AF65-F5344CB8AC3E}">
        <p14:creationId xmlns:p14="http://schemas.microsoft.com/office/powerpoint/2010/main" val="20589779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0189"/>
            <a:ext cx="1314642" cy="479744"/>
          </a:xfrm>
          <a:prstGeom prst="rect">
            <a:avLst/>
          </a:prstGeom>
        </p:spPr>
      </p:pic>
    </p:spTree>
    <p:extLst>
      <p:ext uri="{BB962C8B-B14F-4D97-AF65-F5344CB8AC3E}">
        <p14:creationId xmlns:p14="http://schemas.microsoft.com/office/powerpoint/2010/main" val="35581163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0189"/>
            <a:ext cx="1314642" cy="479744"/>
          </a:xfrm>
          <a:prstGeom prst="rect">
            <a:avLst/>
          </a:prstGeom>
        </p:spPr>
      </p:pic>
    </p:spTree>
    <p:extLst>
      <p:ext uri="{BB962C8B-B14F-4D97-AF65-F5344CB8AC3E}">
        <p14:creationId xmlns:p14="http://schemas.microsoft.com/office/powerpoint/2010/main" val="2177429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Orange Half and Half Layout">
    <p:spTree>
      <p:nvGrpSpPr>
        <p:cNvPr id="1" name=""/>
        <p:cNvGrpSpPr/>
        <p:nvPr/>
      </p:nvGrpSpPr>
      <p:grpSpPr>
        <a:xfrm>
          <a:off x="0" y="0"/>
          <a:ext cx="0" cy="0"/>
          <a:chOff x="0" y="0"/>
          <a:chExt cx="0" cy="0"/>
        </a:xfrm>
      </p:grpSpPr>
      <p:sp>
        <p:nvSpPr>
          <p:cNvPr id="3" name="Rectangle 2"/>
          <p:cNvSpPr/>
          <p:nvPr userDrawn="1"/>
        </p:nvSpPr>
        <p:spPr bwMode="auto">
          <a:xfrm>
            <a:off x="0" y="0"/>
            <a:ext cx="6244936" cy="6994525"/>
          </a:xfrm>
          <a:prstGeom prst="rect">
            <a:avLst/>
          </a:prstGeom>
          <a:solidFill>
            <a:schemeClr val="accent3"/>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7" name="Text Placeholder 6"/>
          <p:cNvSpPr>
            <a:spLocks noGrp="1"/>
          </p:cNvSpPr>
          <p:nvPr>
            <p:ph type="body" sz="quarter" idx="10"/>
          </p:nvPr>
        </p:nvSpPr>
        <p:spPr>
          <a:xfrm>
            <a:off x="246063" y="2241533"/>
            <a:ext cx="5514975" cy="1754326"/>
          </a:xfrm>
        </p:spPr>
        <p:txBody>
          <a:bodyPr/>
          <a:lstStyle>
            <a:lvl1pPr>
              <a:defRPr sz="4000">
                <a:solidFill>
                  <a:schemeClr val="bg1"/>
                </a:soli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solidFill>
                  <a:schemeClr val="bg1"/>
                </a:solidFill>
              </a:defRPr>
            </a:lvl2pPr>
            <a:lvl3pPr marL="571500" indent="0">
              <a:buNone/>
              <a:defRPr sz="2000">
                <a:solidFill>
                  <a:schemeClr val="bg1"/>
                </a:solidFill>
              </a:defRPr>
            </a:lvl3pPr>
            <a:lvl4pPr>
              <a:defRPr sz="1600">
                <a:solidFill>
                  <a:schemeClr val="bg1"/>
                </a:solidFill>
              </a:defRPr>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9"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0189"/>
            <a:ext cx="1314642" cy="479744"/>
          </a:xfrm>
          <a:prstGeom prst="rect">
            <a:avLst/>
          </a:prstGeom>
        </p:spPr>
      </p:pic>
    </p:spTree>
    <p:extLst>
      <p:ext uri="{BB962C8B-B14F-4D97-AF65-F5344CB8AC3E}">
        <p14:creationId xmlns:p14="http://schemas.microsoft.com/office/powerpoint/2010/main" val="3617128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Light Blue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1" y="0"/>
            <a:ext cx="6245352" cy="6994525"/>
          </a:xfrm>
          <a:prstGeom prst="rect">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0189"/>
            <a:ext cx="1314642" cy="479744"/>
          </a:xfrm>
          <a:prstGeom prst="rect">
            <a:avLst/>
          </a:prstGeom>
        </p:spPr>
      </p:pic>
    </p:spTree>
    <p:extLst>
      <p:ext uri="{BB962C8B-B14F-4D97-AF65-F5344CB8AC3E}">
        <p14:creationId xmlns:p14="http://schemas.microsoft.com/office/powerpoint/2010/main" val="24678708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harePoint Walk-in 2">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b="15254"/>
          <a:stretch/>
        </p:blipFill>
        <p:spPr>
          <a:xfrm>
            <a:off x="7937" y="-320"/>
            <a:ext cx="12428538" cy="6994845"/>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dirty="0"/>
              <a:t>Speaker Name</a:t>
            </a:r>
          </a:p>
        </p:txBody>
      </p:sp>
      <p:pic>
        <p:nvPicPr>
          <p:cNvPr id="12" name="Picture 11"/>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6070" y="0"/>
            <a:ext cx="3972186" cy="1449545"/>
          </a:xfrm>
          <a:prstGeom prst="rect">
            <a:avLst/>
          </a:prstGeom>
        </p:spPr>
      </p:pic>
    </p:spTree>
    <p:extLst>
      <p:ext uri="{BB962C8B-B14F-4D97-AF65-F5344CB8AC3E}">
        <p14:creationId xmlns:p14="http://schemas.microsoft.com/office/powerpoint/2010/main" val="34358102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ue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5"/>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0189"/>
            <a:ext cx="1314642" cy="479744"/>
          </a:xfrm>
          <a:prstGeom prst="rect">
            <a:avLst/>
          </a:prstGeom>
        </p:spPr>
      </p:pic>
    </p:spTree>
    <p:extLst>
      <p:ext uri="{BB962C8B-B14F-4D97-AF65-F5344CB8AC3E}">
        <p14:creationId xmlns:p14="http://schemas.microsoft.com/office/powerpoint/2010/main" val="39871593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Green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0189"/>
            <a:ext cx="1314642" cy="479744"/>
          </a:xfrm>
          <a:prstGeom prst="rect">
            <a:avLst/>
          </a:prstGeom>
        </p:spPr>
      </p:pic>
    </p:spTree>
    <p:extLst>
      <p:ext uri="{BB962C8B-B14F-4D97-AF65-F5344CB8AC3E}">
        <p14:creationId xmlns:p14="http://schemas.microsoft.com/office/powerpoint/2010/main" val="13873859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Yellow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6"/>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1754326"/>
          </a:xfrm>
        </p:spPr>
        <p:txBody>
          <a:bodyPr/>
          <a:lstStyle>
            <a:lvl1pPr>
              <a:defRPr sz="4000">
                <a:solidFill>
                  <a:schemeClr val="bg1">
                    <a:lumMod val="50000"/>
                  </a:schemeClr>
                </a:soli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solidFill>
                  <a:schemeClr val="bg1">
                    <a:lumMod val="50000"/>
                  </a:schemeClr>
                </a:solidFill>
              </a:defRPr>
            </a:lvl2pPr>
            <a:lvl3pPr marL="571500" indent="0">
              <a:buNone/>
              <a:defRPr sz="2000">
                <a:solidFill>
                  <a:schemeClr val="bg1">
                    <a:lumMod val="50000"/>
                  </a:schemeClr>
                </a:solidFill>
              </a:defRPr>
            </a:lvl3pPr>
            <a:lvl4pPr>
              <a:defRPr sz="1600">
                <a:solidFill>
                  <a:schemeClr val="bg1">
                    <a:lumMod val="50000"/>
                  </a:schemeClr>
                </a:solidFill>
              </a:defRPr>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9" name="TextBox 8"/>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bg1"/>
                    </a:gs>
                    <a:gs pos="30000">
                      <a:schemeClr val="bg1"/>
                    </a:gs>
                  </a:gsLst>
                  <a:lin ang="5400000" scaled="0"/>
                </a:gradFill>
              </a:rPr>
              <a:t>http://dev.office.com/</a:t>
            </a: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5314"/>
            <a:ext cx="1314642" cy="479745"/>
          </a:xfrm>
          <a:prstGeom prst="rect">
            <a:avLst/>
          </a:prstGeom>
        </p:spPr>
      </p:pic>
    </p:spTree>
    <p:extLst>
      <p:ext uri="{BB962C8B-B14F-4D97-AF65-F5344CB8AC3E}">
        <p14:creationId xmlns:p14="http://schemas.microsoft.com/office/powerpoint/2010/main" val="3377092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Purple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4"/>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237" y="6420189"/>
            <a:ext cx="1314642" cy="479744"/>
          </a:xfrm>
          <a:prstGeom prst="rect">
            <a:avLst/>
          </a:prstGeom>
        </p:spPr>
      </p:pic>
    </p:spTree>
    <p:extLst>
      <p:ext uri="{BB962C8B-B14F-4D97-AF65-F5344CB8AC3E}">
        <p14:creationId xmlns:p14="http://schemas.microsoft.com/office/powerpoint/2010/main" val="5710856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2017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9230" y="3145040"/>
            <a:ext cx="3291840" cy="705834"/>
          </a:xfrm>
          <a:prstGeom prst="rect">
            <a:avLst/>
          </a:prstGeom>
        </p:spPr>
      </p:pic>
    </p:spTree>
    <p:extLst>
      <p:ext uri="{BB962C8B-B14F-4D97-AF65-F5344CB8AC3E}">
        <p14:creationId xmlns:p14="http://schemas.microsoft.com/office/powerpoint/2010/main" val="2756090702"/>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2017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2" y="3145040"/>
            <a:ext cx="3291840" cy="705836"/>
          </a:xfrm>
          <a:prstGeom prst="rect">
            <a:avLst/>
          </a:prstGeom>
        </p:spPr>
      </p:pic>
    </p:spTree>
    <p:extLst>
      <p:ext uri="{BB962C8B-B14F-4D97-AF65-F5344CB8AC3E}">
        <p14:creationId xmlns:p14="http://schemas.microsoft.com/office/powerpoint/2010/main" val="33573360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07133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18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16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6745654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endParaRPr lang="en-AU"/>
          </a:p>
        </p:txBody>
      </p:sp>
      <p:sp>
        <p:nvSpPr>
          <p:cNvPr id="3" name="Subtitle 2"/>
          <p:cNvSpPr>
            <a:spLocks noGrp="1"/>
          </p:cNvSpPr>
          <p:nvPr>
            <p:ph type="subTitle" idx="1"/>
          </p:nvPr>
        </p:nvSpPr>
        <p:spPr>
          <a:xfrm>
            <a:off x="1554560" y="3673745"/>
            <a:ext cx="9327356" cy="523733"/>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endParaRPr lang="en-AU"/>
          </a:p>
        </p:txBody>
      </p:sp>
      <p:sp>
        <p:nvSpPr>
          <p:cNvPr id="4" name="Date Placeholder 3"/>
          <p:cNvSpPr>
            <a:spLocks noGrp="1"/>
          </p:cNvSpPr>
          <p:nvPr>
            <p:ph type="dt" sz="half" idx="10"/>
          </p:nvPr>
        </p:nvSpPr>
        <p:spPr>
          <a:xfrm>
            <a:off x="855008" y="6482889"/>
            <a:ext cx="2798207" cy="372394"/>
          </a:xfrm>
          <a:prstGeom prst="rect">
            <a:avLst/>
          </a:prstGeom>
        </p:spPr>
        <p:txBody>
          <a:bodyPr/>
          <a:lstStyle/>
          <a:p>
            <a:fld id="{C869B9E1-3B7C-4E9C-AF46-8E36B9BADEE8}" type="datetimeFigureOut">
              <a:rPr lang="en-AU" smtClean="0"/>
              <a:t>19/05/2017</a:t>
            </a:fld>
            <a:endParaRPr lang="en-AU"/>
          </a:p>
        </p:txBody>
      </p:sp>
      <p:sp>
        <p:nvSpPr>
          <p:cNvPr id="5" name="Footer Placeholder 4"/>
          <p:cNvSpPr>
            <a:spLocks noGrp="1"/>
          </p:cNvSpPr>
          <p:nvPr>
            <p:ph type="ftr" sz="quarter" idx="11"/>
          </p:nvPr>
        </p:nvSpPr>
        <p:spPr>
          <a:xfrm>
            <a:off x="4119583" y="6482889"/>
            <a:ext cx="4197310" cy="372394"/>
          </a:xfrm>
          <a:prstGeom prst="rect">
            <a:avLst/>
          </a:prstGeom>
        </p:spPr>
        <p:txBody>
          <a:bodyPr/>
          <a:lstStyle/>
          <a:p>
            <a:endParaRPr lang="en-AU"/>
          </a:p>
        </p:txBody>
      </p:sp>
      <p:sp>
        <p:nvSpPr>
          <p:cNvPr id="6" name="Slide Number Placeholder 5"/>
          <p:cNvSpPr>
            <a:spLocks noGrp="1"/>
          </p:cNvSpPr>
          <p:nvPr>
            <p:ph type="sldNum" sz="quarter" idx="12"/>
          </p:nvPr>
        </p:nvSpPr>
        <p:spPr>
          <a:xfrm>
            <a:off x="8783260" y="6482889"/>
            <a:ext cx="2798207" cy="372394"/>
          </a:xfrm>
          <a:prstGeom prst="rect">
            <a:avLst/>
          </a:prstGeom>
        </p:spPr>
        <p:txBody>
          <a:bodyPr/>
          <a:lstStyle/>
          <a:p>
            <a:fld id="{AAB1A8E5-2FCC-4503-B676-B8A32CBAB474}" type="slidenum">
              <a:rPr lang="en-AU" smtClean="0"/>
              <a:t>‹#›</a:t>
            </a:fld>
            <a:endParaRPr lang="en-AU"/>
          </a:p>
        </p:txBody>
      </p:sp>
    </p:spTree>
    <p:extLst>
      <p:ext uri="{BB962C8B-B14F-4D97-AF65-F5344CB8AC3E}">
        <p14:creationId xmlns:p14="http://schemas.microsoft.com/office/powerpoint/2010/main" val="29732028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bg2"/>
                    </a:gs>
                    <a:gs pos="0">
                      <a:schemeClr val="bg2"/>
                    </a:gs>
                  </a:gsLst>
                  <a:lin ang="5400000" scaled="0"/>
                </a:gradFill>
                <a:latin typeface="+mj-lt"/>
              </a:defRPr>
            </a:lvl1pPr>
            <a:lvl2pPr marL="0" indent="0">
              <a:buNone/>
              <a:defRPr sz="2040">
                <a:gradFill>
                  <a:gsLst>
                    <a:gs pos="100000">
                      <a:schemeClr val="bg2"/>
                    </a:gs>
                    <a:gs pos="0">
                      <a:schemeClr val="bg2"/>
                    </a:gs>
                  </a:gsLst>
                  <a:lin ang="5400000" scaled="0"/>
                </a:gradFill>
              </a:defRPr>
            </a:lvl2pPr>
            <a:lvl3pPr marL="236387" indent="0">
              <a:buNone/>
              <a:defRPr sz="2040">
                <a:gradFill>
                  <a:gsLst>
                    <a:gs pos="100000">
                      <a:schemeClr val="bg2"/>
                    </a:gs>
                    <a:gs pos="0">
                      <a:schemeClr val="bg2"/>
                    </a:gs>
                  </a:gsLst>
                  <a:lin ang="5400000" scaled="0"/>
                </a:gradFill>
              </a:defRPr>
            </a:lvl3pPr>
            <a:lvl4pPr marL="466298" indent="0">
              <a:buNone/>
              <a:defRPr sz="2040">
                <a:gradFill>
                  <a:gsLst>
                    <a:gs pos="100000">
                      <a:schemeClr val="bg2"/>
                    </a:gs>
                    <a:gs pos="0">
                      <a:schemeClr val="bg2"/>
                    </a:gs>
                  </a:gsLst>
                  <a:lin ang="5400000" scaled="0"/>
                </a:gradFill>
              </a:defRPr>
            </a:lvl4pPr>
            <a:lvl5pPr marL="707543" indent="0">
              <a:buNone/>
              <a:defRPr sz="2040">
                <a:gradFill>
                  <a:gsLst>
                    <a:gs pos="100000">
                      <a:schemeClr val="bg2"/>
                    </a:gs>
                    <a:gs pos="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1181603743"/>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harePoint Walk-in 3">
    <p:bg>
      <p:bgRef idx="1001">
        <a:schemeClr val="bg2"/>
      </p:bgRef>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t="15622"/>
          <a:stretch/>
        </p:blipFill>
        <p:spPr>
          <a:xfrm>
            <a:off x="0" y="-321"/>
            <a:ext cx="12444412" cy="6994845"/>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dirty="0"/>
              <a:t>Speaker Name</a:t>
            </a:r>
          </a:p>
        </p:txBody>
      </p:sp>
      <p:pic>
        <p:nvPicPr>
          <p:cNvPr id="12" name="Picture 11"/>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6070" y="0"/>
            <a:ext cx="3972186" cy="1449545"/>
          </a:xfrm>
          <a:prstGeom prst="rect">
            <a:avLst/>
          </a:prstGeom>
        </p:spPr>
      </p:pic>
    </p:spTree>
    <p:extLst>
      <p:ext uri="{BB962C8B-B14F-4D97-AF65-F5344CB8AC3E}">
        <p14:creationId xmlns:p14="http://schemas.microsoft.com/office/powerpoint/2010/main" val="2046437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harePoint Walk-in 4">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568"/>
          <a:stretch/>
        </p:blipFill>
        <p:spPr>
          <a:xfrm>
            <a:off x="0" y="-78582"/>
            <a:ext cx="12436475" cy="6994840"/>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dirty="0"/>
              <a:t>Speaker Name</a:t>
            </a:r>
          </a:p>
        </p:txBody>
      </p:sp>
      <p:pic>
        <p:nvPicPr>
          <p:cNvPr id="12" name="Picture 11"/>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6070" y="0"/>
            <a:ext cx="3972186" cy="1449545"/>
          </a:xfrm>
          <a:prstGeom prst="rect">
            <a:avLst/>
          </a:prstGeom>
        </p:spPr>
      </p:pic>
    </p:spTree>
    <p:extLst>
      <p:ext uri="{BB962C8B-B14F-4D97-AF65-F5344CB8AC3E}">
        <p14:creationId xmlns:p14="http://schemas.microsoft.com/office/powerpoint/2010/main" val="40082975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harePoint Walk-in 5">
    <p:bg>
      <p:bgRef idx="1001">
        <a:schemeClr val="bg2"/>
      </p:bgRef>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t="17474"/>
          <a:stretch/>
        </p:blipFill>
        <p:spPr>
          <a:xfrm>
            <a:off x="0" y="-320"/>
            <a:ext cx="12436475" cy="6994845"/>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dirty="0"/>
              <a:t>Speaker Name</a:t>
            </a:r>
          </a:p>
        </p:txBody>
      </p:sp>
      <p:pic>
        <p:nvPicPr>
          <p:cNvPr id="12" name="Picture 11"/>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6070" y="0"/>
            <a:ext cx="3972186" cy="1449545"/>
          </a:xfrm>
          <a:prstGeom prst="rect">
            <a:avLst/>
          </a:prstGeom>
        </p:spPr>
      </p:pic>
    </p:spTree>
    <p:extLst>
      <p:ext uri="{BB962C8B-B14F-4D97-AF65-F5344CB8AC3E}">
        <p14:creationId xmlns:p14="http://schemas.microsoft.com/office/powerpoint/2010/main" val="39964111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harePoint Walk-in 6">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srcRect t="6468" b="9200"/>
          <a:stretch/>
        </p:blipFill>
        <p:spPr>
          <a:xfrm flipH="1">
            <a:off x="-3" y="-320"/>
            <a:ext cx="12451049" cy="6994845"/>
          </a:xfrm>
          <a:prstGeom prst="rect">
            <a:avLst/>
          </a:prstGeom>
        </p:spPr>
      </p:pic>
      <p:sp>
        <p:nvSpPr>
          <p:cNvPr id="10" name="Freeform 9"/>
          <p:cNvSpPr/>
          <p:nvPr userDrawn="1"/>
        </p:nvSpPr>
        <p:spPr bwMode="white">
          <a:xfrm>
            <a:off x="0"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243848"/>
            <a:ext cx="1280160" cy="273270"/>
          </a:xfrm>
          <a:prstGeom prst="rect">
            <a:avLst/>
          </a:prstGeom>
        </p:spPr>
      </p:pic>
      <p:sp>
        <p:nvSpPr>
          <p:cNvPr id="9" name="Title 1"/>
          <p:cNvSpPr>
            <a:spLocks noGrp="1"/>
          </p:cNvSpPr>
          <p:nvPr>
            <p:ph type="title" hasCustomPrompt="1"/>
          </p:nvPr>
        </p:nvSpPr>
        <p:spPr bwMode="auto">
          <a:xfrm>
            <a:off x="274702" y="1668482"/>
            <a:ext cx="5486336" cy="22860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573588" cy="1828800"/>
          </a:xfrm>
        </p:spPr>
        <p:txBody>
          <a:bodyPr tIns="109728" bIns="109728">
            <a:noAutofit/>
          </a:bodyPr>
          <a:lstStyle>
            <a:lvl1pPr marL="0" indent="0">
              <a:spcBef>
                <a:spcPts val="0"/>
              </a:spcBef>
              <a:buNone/>
              <a:defRPr sz="2800">
                <a:gradFill>
                  <a:gsLst>
                    <a:gs pos="57576">
                      <a:srgbClr val="FFFFFF"/>
                    </a:gs>
                    <a:gs pos="35000">
                      <a:srgbClr val="FFFFFF"/>
                    </a:gs>
                  </a:gsLst>
                  <a:lin ang="5400000" scaled="0"/>
                </a:gradFill>
              </a:defRPr>
            </a:lvl1pPr>
          </a:lstStyle>
          <a:p>
            <a:pPr lvl="0"/>
            <a:r>
              <a:rPr lang="en-US" dirty="0"/>
              <a:t>Speaker Name</a:t>
            </a:r>
          </a:p>
        </p:txBody>
      </p:sp>
      <p:pic>
        <p:nvPicPr>
          <p:cNvPr id="12" name="Picture 11"/>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6070" y="0"/>
            <a:ext cx="3972186" cy="1449545"/>
          </a:xfrm>
          <a:prstGeom prst="rect">
            <a:avLst/>
          </a:prstGeom>
        </p:spPr>
      </p:pic>
    </p:spTree>
    <p:extLst>
      <p:ext uri="{BB962C8B-B14F-4D97-AF65-F5344CB8AC3E}">
        <p14:creationId xmlns:p14="http://schemas.microsoft.com/office/powerpoint/2010/main" val="2595114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SharePoint Title Slide Light">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4800" spc="-100"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28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43237"/>
            <a:ext cx="1280160" cy="274492"/>
          </a:xfrm>
          <a:prstGeom prst="rect">
            <a:avLst/>
          </a:prstGeom>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6037" y="68262"/>
            <a:ext cx="3758592" cy="1371600"/>
          </a:xfrm>
          <a:prstGeom prst="rect">
            <a:avLst/>
          </a:prstGeom>
        </p:spPr>
      </p:pic>
    </p:spTree>
    <p:extLst>
      <p:ext uri="{BB962C8B-B14F-4D97-AF65-F5344CB8AC3E}">
        <p14:creationId xmlns:p14="http://schemas.microsoft.com/office/powerpoint/2010/main" val="13295788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1889748"/>
          </a:xfrm>
          <a:prstGeom prst="rect">
            <a:avLst/>
          </a:prstGeom>
        </p:spPr>
        <p:txBody>
          <a:bodyPr vert="horz" wrap="square" lIns="146304" tIns="91440" rIns="146304" bIns="9144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50">
            <a:extLst>
              <a:ext uri="{28A0092B-C50C-407E-A947-70E740481C1C}">
                <a14:useLocalDpi xmlns:a14="http://schemas.microsoft.com/office/drawing/2010/main" val="0"/>
              </a:ext>
            </a:extLst>
          </a:blip>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599675131"/>
      </p:ext>
    </p:extLst>
  </p:cSld>
  <p:clrMap bg1="lt1" tx1="dk1" bg2="lt2" tx2="dk2" accent1="accent1" accent2="accent2" accent3="accent3" accent4="accent4" accent5="accent5" accent6="accent6" hlink="hlink" folHlink="folHlink"/>
  <p:sldLayoutIdLst>
    <p:sldLayoutId id="2147484304" r:id="rId1"/>
    <p:sldLayoutId id="2147484343" r:id="rId2"/>
    <p:sldLayoutId id="2147484303" r:id="rId3"/>
    <p:sldLayoutId id="2147484367" r:id="rId4"/>
    <p:sldLayoutId id="2147484368" r:id="rId5"/>
    <p:sldLayoutId id="2147484369" r:id="rId6"/>
    <p:sldLayoutId id="2147484370" r:id="rId7"/>
    <p:sldLayoutId id="2147484374" r:id="rId8"/>
    <p:sldLayoutId id="2147484349" r:id="rId9"/>
    <p:sldLayoutId id="2147484350" r:id="rId10"/>
    <p:sldLayoutId id="2147484305" r:id="rId11"/>
    <p:sldLayoutId id="2147484306" r:id="rId12"/>
    <p:sldLayoutId id="2147484307" r:id="rId13"/>
    <p:sldLayoutId id="2147484308" r:id="rId14"/>
    <p:sldLayoutId id="2147484309" r:id="rId15"/>
    <p:sldLayoutId id="2147484310" r:id="rId16"/>
    <p:sldLayoutId id="2147484311" r:id="rId17"/>
    <p:sldLayoutId id="2147484312" r:id="rId18"/>
    <p:sldLayoutId id="2147484313" r:id="rId19"/>
    <p:sldLayoutId id="2147484321" r:id="rId20"/>
    <p:sldLayoutId id="2147484325" r:id="rId21"/>
    <p:sldLayoutId id="2147484355" r:id="rId22"/>
    <p:sldLayoutId id="2147484314" r:id="rId23"/>
    <p:sldLayoutId id="2147484360" r:id="rId24"/>
    <p:sldLayoutId id="2147484315" r:id="rId25"/>
    <p:sldLayoutId id="2147484372" r:id="rId26"/>
    <p:sldLayoutId id="2147484373" r:id="rId27"/>
    <p:sldLayoutId id="2147484316" r:id="rId28"/>
    <p:sldLayoutId id="2147484317" r:id="rId29"/>
    <p:sldLayoutId id="2147484318" r:id="rId30"/>
    <p:sldLayoutId id="2147484319" r:id="rId31"/>
    <p:sldLayoutId id="2147484358" r:id="rId32"/>
    <p:sldLayoutId id="2147484359" r:id="rId33"/>
    <p:sldLayoutId id="2147484320" r:id="rId34"/>
    <p:sldLayoutId id="2147484322" r:id="rId35"/>
    <p:sldLayoutId id="2147484323" r:id="rId36"/>
    <p:sldLayoutId id="2147484324" r:id="rId37"/>
    <p:sldLayoutId id="2147484361" r:id="rId38"/>
    <p:sldLayoutId id="2147484362" r:id="rId39"/>
    <p:sldLayoutId id="2147484363" r:id="rId40"/>
    <p:sldLayoutId id="2147484364" r:id="rId41"/>
    <p:sldLayoutId id="2147484365" r:id="rId42"/>
    <p:sldLayoutId id="2147484366" r:id="rId43"/>
    <p:sldLayoutId id="2147484326" r:id="rId44"/>
    <p:sldLayoutId id="2147484327" r:id="rId45"/>
    <p:sldLayoutId id="2147484328" r:id="rId46"/>
    <p:sldLayoutId id="2147484375" r:id="rId47"/>
    <p:sldLayoutId id="2147484376" r:id="rId48"/>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7080">
                <a:schemeClr val="tx2"/>
              </a:gs>
              <a:gs pos="29000">
                <a:schemeClr val="tx2"/>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47.xml"/><Relationship Id="rId4" Type="http://schemas.openxmlformats.org/officeDocument/2006/relationships/image" Target="../media/image1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1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3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14.xml.rels><?xml version="1.0" encoding="UTF-8" standalone="yes"?>
<Relationships xmlns="http://schemas.openxmlformats.org/package/2006/relationships"><Relationship Id="rId3" Type="http://schemas.openxmlformats.org/officeDocument/2006/relationships/image" Target="../media/image62.jpg"/><Relationship Id="rId2" Type="http://schemas.openxmlformats.org/officeDocument/2006/relationships/image" Target="../media/image61.jpeg"/><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6.xml.rels><?xml version="1.0" encoding="UTF-8" standalone="yes"?>
<Relationships xmlns="http://schemas.openxmlformats.org/package/2006/relationships"><Relationship Id="rId8" Type="http://schemas.openxmlformats.org/officeDocument/2006/relationships/image" Target="../media/image69.gif"/><Relationship Id="rId13" Type="http://schemas.openxmlformats.org/officeDocument/2006/relationships/image" Target="../media/image74.gif"/><Relationship Id="rId3" Type="http://schemas.openxmlformats.org/officeDocument/2006/relationships/image" Target="../media/image64.gif"/><Relationship Id="rId7" Type="http://schemas.openxmlformats.org/officeDocument/2006/relationships/image" Target="../media/image68.gif"/><Relationship Id="rId12" Type="http://schemas.openxmlformats.org/officeDocument/2006/relationships/image" Target="../media/image73.gif"/><Relationship Id="rId2" Type="http://schemas.openxmlformats.org/officeDocument/2006/relationships/image" Target="../media/image63.gif"/><Relationship Id="rId16" Type="http://schemas.openxmlformats.org/officeDocument/2006/relationships/image" Target="../media/image77.gif"/><Relationship Id="rId1" Type="http://schemas.openxmlformats.org/officeDocument/2006/relationships/slideLayout" Target="../slideLayouts/slideLayout19.xml"/><Relationship Id="rId6" Type="http://schemas.openxmlformats.org/officeDocument/2006/relationships/image" Target="../media/image67.gif"/><Relationship Id="rId11" Type="http://schemas.openxmlformats.org/officeDocument/2006/relationships/image" Target="../media/image72.gif"/><Relationship Id="rId5" Type="http://schemas.openxmlformats.org/officeDocument/2006/relationships/image" Target="../media/image66.gif"/><Relationship Id="rId15" Type="http://schemas.openxmlformats.org/officeDocument/2006/relationships/image" Target="../media/image76.gif"/><Relationship Id="rId10" Type="http://schemas.openxmlformats.org/officeDocument/2006/relationships/image" Target="../media/image71.gif"/><Relationship Id="rId4" Type="http://schemas.openxmlformats.org/officeDocument/2006/relationships/image" Target="../media/image65.gif"/><Relationship Id="rId9" Type="http://schemas.openxmlformats.org/officeDocument/2006/relationships/image" Target="../media/image70.gif"/><Relationship Id="rId14" Type="http://schemas.openxmlformats.org/officeDocument/2006/relationships/image" Target="../media/image75.gif"/></Relationships>
</file>

<file path=ppt/slides/_rels/slide17.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1.png"/><Relationship Id="rId18" Type="http://schemas.openxmlformats.org/officeDocument/2006/relationships/image" Target="../media/image36.png"/><Relationship Id="rId3" Type="http://schemas.openxmlformats.org/officeDocument/2006/relationships/image" Target="../media/image21.png"/><Relationship Id="rId7" Type="http://schemas.openxmlformats.org/officeDocument/2006/relationships/image" Target="../media/image25.png"/><Relationship Id="rId12" Type="http://schemas.openxmlformats.org/officeDocument/2006/relationships/image" Target="../media/image30.png"/><Relationship Id="rId17" Type="http://schemas.openxmlformats.org/officeDocument/2006/relationships/image" Target="../media/image35.png"/><Relationship Id="rId2" Type="http://schemas.openxmlformats.org/officeDocument/2006/relationships/image" Target="../media/image20.png"/><Relationship Id="rId16" Type="http://schemas.openxmlformats.org/officeDocument/2006/relationships/image" Target="../media/image34.png"/><Relationship Id="rId1" Type="http://schemas.openxmlformats.org/officeDocument/2006/relationships/slideLayout" Target="../slideLayouts/slideLayout47.xml"/><Relationship Id="rId6" Type="http://schemas.openxmlformats.org/officeDocument/2006/relationships/image" Target="../media/image24.jpg"/><Relationship Id="rId11" Type="http://schemas.openxmlformats.org/officeDocument/2006/relationships/image" Target="../media/image29.png"/><Relationship Id="rId5" Type="http://schemas.openxmlformats.org/officeDocument/2006/relationships/image" Target="../media/image23.png"/><Relationship Id="rId15" Type="http://schemas.openxmlformats.org/officeDocument/2006/relationships/image" Target="../media/image33.png"/><Relationship Id="rId10" Type="http://schemas.openxmlformats.org/officeDocument/2006/relationships/image" Target="../media/image28.png"/><Relationship Id="rId4" Type="http://schemas.openxmlformats.org/officeDocument/2006/relationships/image" Target="../media/image22.png"/><Relationship Id="rId9" Type="http://schemas.openxmlformats.org/officeDocument/2006/relationships/image" Target="../media/image27.png"/><Relationship Id="rId14" Type="http://schemas.openxmlformats.org/officeDocument/2006/relationships/image" Target="../media/image32.png"/></Relationships>
</file>

<file path=ppt/slides/_rels/slide20.xml.rels><?xml version="1.0" encoding="UTF-8" standalone="yes"?>
<Relationships xmlns="http://schemas.openxmlformats.org/package/2006/relationships"><Relationship Id="rId2" Type="http://schemas.openxmlformats.org/officeDocument/2006/relationships/image" Target="../media/image80.tmp"/><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1.xml"/><Relationship Id="rId4" Type="http://schemas.openxmlformats.org/officeDocument/2006/relationships/image" Target="../media/image8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24.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9.xml"/></Relationships>
</file>

<file path=ppt/slides/_rels/slide27.xml.rels><?xml version="1.0" encoding="UTF-8" standalone="yes"?>
<Relationships xmlns="http://schemas.openxmlformats.org/package/2006/relationships"><Relationship Id="rId3" Type="http://schemas.openxmlformats.org/officeDocument/2006/relationships/image" Target="../media/image86.emf"/><Relationship Id="rId2" Type="http://schemas.openxmlformats.org/officeDocument/2006/relationships/notesSlide" Target="../notesSlides/notesSlide2.xml"/><Relationship Id="rId1" Type="http://schemas.openxmlformats.org/officeDocument/2006/relationships/slideLayout" Target="../slideLayouts/slideLayout19.xml"/><Relationship Id="rId4" Type="http://schemas.openxmlformats.org/officeDocument/2006/relationships/image" Target="../media/image87.emf"/></Relationships>
</file>

<file path=ppt/slides/_rels/slide28.xml.rels><?xml version="1.0" encoding="UTF-8" standalone="yes"?>
<Relationships xmlns="http://schemas.openxmlformats.org/package/2006/relationships"><Relationship Id="rId3" Type="http://schemas.openxmlformats.org/officeDocument/2006/relationships/image" Target="../media/image89.jpg"/><Relationship Id="rId2" Type="http://schemas.openxmlformats.org/officeDocument/2006/relationships/image" Target="../media/image88.jpg"/><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hyperlink" Target="http://www.delucagiuliano.com/" TargetMode="External"/><Relationship Id="rId1" Type="http://schemas.openxmlformats.org/officeDocument/2006/relationships/slideLayout" Target="../slideLayouts/slideLayout19.xml"/><Relationship Id="rId6" Type="http://schemas.openxmlformats.org/officeDocument/2006/relationships/image" Target="../media/image40.png"/><Relationship Id="rId5" Type="http://schemas.openxmlformats.org/officeDocument/2006/relationships/image" Target="../media/image39.png"/><Relationship Id="rId10" Type="http://schemas.openxmlformats.org/officeDocument/2006/relationships/image" Target="../media/image44.jpg"/><Relationship Id="rId4" Type="http://schemas.openxmlformats.org/officeDocument/2006/relationships/image" Target="../media/image38.png"/><Relationship Id="rId9" Type="http://schemas.openxmlformats.org/officeDocument/2006/relationships/image" Target="../media/image43.png"/></Relationships>
</file>

<file path=ppt/slides/_rels/slide30.xml.rels><?xml version="1.0" encoding="UTF-8" standalone="yes"?>
<Relationships xmlns="http://schemas.openxmlformats.org/package/2006/relationships"><Relationship Id="rId2" Type="http://schemas.openxmlformats.org/officeDocument/2006/relationships/image" Target="../media/image90.jpeg"/><Relationship Id="rId1" Type="http://schemas.openxmlformats.org/officeDocument/2006/relationships/slideLayout" Target="../slideLayouts/slideLayout48.xml"/></Relationships>
</file>

<file path=ppt/slides/_rels/slide3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91.png"/><Relationship Id="rId1" Type="http://schemas.openxmlformats.org/officeDocument/2006/relationships/slideLayout" Target="../slideLayouts/slideLayout22.xml"/></Relationships>
</file>

<file path=ppt/slides/_rels/slide32.xml.rels><?xml version="1.0" encoding="UTF-8" standalone="yes"?>
<Relationships xmlns="http://schemas.openxmlformats.org/package/2006/relationships"><Relationship Id="rId8" Type="http://schemas.openxmlformats.org/officeDocument/2006/relationships/hyperlink" Target="https://dev.office.com/fabric" TargetMode="External"/><Relationship Id="rId3" Type="http://schemas.openxmlformats.org/officeDocument/2006/relationships/hyperlink" Target="https://goo.gl/SEUflx" TargetMode="External"/><Relationship Id="rId7" Type="http://schemas.openxmlformats.org/officeDocument/2006/relationships/hyperlink" Target="https://goo.gl/SJ1VHW" TargetMode="External"/><Relationship Id="rId2" Type="http://schemas.openxmlformats.org/officeDocument/2006/relationships/hyperlink" Target="https://goo.gl/iRZZd7" TargetMode="External"/><Relationship Id="rId1" Type="http://schemas.openxmlformats.org/officeDocument/2006/relationships/slideLayout" Target="../slideLayouts/slideLayout22.xml"/><Relationship Id="rId6" Type="http://schemas.openxmlformats.org/officeDocument/2006/relationships/hyperlink" Target="https://goo.gl/uXnZJd" TargetMode="External"/><Relationship Id="rId5" Type="http://schemas.openxmlformats.org/officeDocument/2006/relationships/hyperlink" Target="https://goo.gl/NmRG7j" TargetMode="External"/><Relationship Id="rId4" Type="http://schemas.openxmlformats.org/officeDocument/2006/relationships/hyperlink" Target="https://goo.gl/Y46vkA" TargetMode="External"/><Relationship Id="rId9" Type="http://schemas.openxmlformats.org/officeDocument/2006/relationships/hyperlink" Target="http://www.delucagiuliano.com/"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8.tiff"/><Relationship Id="rId7" Type="http://schemas.openxmlformats.org/officeDocument/2006/relationships/image" Target="../media/image52.png"/><Relationship Id="rId2" Type="http://schemas.openxmlformats.org/officeDocument/2006/relationships/image" Target="../media/image47.png"/><Relationship Id="rId1" Type="http://schemas.openxmlformats.org/officeDocument/2006/relationships/slideLayout" Target="../slideLayouts/slideLayout38.xml"/><Relationship Id="rId6" Type="http://schemas.openxmlformats.org/officeDocument/2006/relationships/image" Target="../media/image51.png"/><Relationship Id="rId5" Type="http://schemas.openxmlformats.org/officeDocument/2006/relationships/image" Target="../media/image50.tiff"/><Relationship Id="rId4" Type="http://schemas.openxmlformats.org/officeDocument/2006/relationships/image" Target="../media/image49.tiff"/><Relationship Id="rId9" Type="http://schemas.openxmlformats.org/officeDocument/2006/relationships/image" Target="../media/image54.png"/></Relationships>
</file>

<file path=ppt/slides/_rels/slide7.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6.png"/><Relationship Id="rId7" Type="http://schemas.openxmlformats.org/officeDocument/2006/relationships/image" Target="../media/image57.png"/><Relationship Id="rId2" Type="http://schemas.openxmlformats.org/officeDocument/2006/relationships/image" Target="../media/image55.emf"/><Relationship Id="rId1" Type="http://schemas.openxmlformats.org/officeDocument/2006/relationships/slideLayout" Target="../slideLayouts/slideLayout28.xml"/><Relationship Id="rId6" Type="http://schemas.openxmlformats.org/officeDocument/2006/relationships/image" Target="../media/image49.tiff"/><Relationship Id="rId11" Type="http://schemas.openxmlformats.org/officeDocument/2006/relationships/image" Target="../media/image54.png"/><Relationship Id="rId5" Type="http://schemas.openxmlformats.org/officeDocument/2006/relationships/image" Target="../media/image48.tiff"/><Relationship Id="rId10" Type="http://schemas.openxmlformats.org/officeDocument/2006/relationships/image" Target="../media/image59.png"/><Relationship Id="rId4" Type="http://schemas.openxmlformats.org/officeDocument/2006/relationships/image" Target="../media/image47.png"/><Relationship Id="rId9" Type="http://schemas.openxmlformats.org/officeDocument/2006/relationships/image" Target="../media/image50.tif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881" y="-1"/>
            <a:ext cx="12432282" cy="5102416"/>
          </a:xfrm>
          <a:prstGeom prst="rect">
            <a:avLst/>
          </a:prstGeom>
        </p:spPr>
      </p:pic>
      <p:sp>
        <p:nvSpPr>
          <p:cNvPr id="15" name="TextBox 14"/>
          <p:cNvSpPr txBox="1"/>
          <p:nvPr/>
        </p:nvSpPr>
        <p:spPr>
          <a:xfrm>
            <a:off x="1852531" y="4392525"/>
            <a:ext cx="8789628" cy="606488"/>
          </a:xfrm>
          <a:prstGeom prst="rect">
            <a:avLst/>
          </a:prstGeom>
          <a:noFill/>
        </p:spPr>
        <p:txBody>
          <a:bodyPr wrap="none" rtlCol="0">
            <a:spAutoFit/>
          </a:bodyPr>
          <a:lstStyle/>
          <a:p>
            <a:pPr algn="ctr"/>
            <a:r>
              <a:rPr lang="en-AU" sz="3264" b="1" dirty="0">
                <a:solidFill>
                  <a:schemeClr val="accent3">
                    <a:lumMod val="20000"/>
                    <a:lumOff val="80000"/>
                  </a:schemeClr>
                </a:solidFill>
                <a:effectLst>
                  <a:outerShdw blurRad="38100" dist="38100" dir="2700000" algn="tl">
                    <a:srgbClr val="000000">
                      <a:alpha val="43137"/>
                    </a:srgbClr>
                  </a:outerShdw>
                </a:effectLst>
                <a:latin typeface="Alfphabet" panose="020B0707010101030C03" pitchFamily="34" charset="0"/>
              </a:rPr>
              <a:t>SharePoint + CRM Saturday Zurich 2017</a:t>
            </a:r>
          </a:p>
        </p:txBody>
      </p:sp>
      <p:sp>
        <p:nvSpPr>
          <p:cNvPr id="30" name="TextBox 29"/>
          <p:cNvSpPr txBox="1"/>
          <p:nvPr/>
        </p:nvSpPr>
        <p:spPr>
          <a:xfrm>
            <a:off x="300997" y="5287150"/>
            <a:ext cx="10229082" cy="646331"/>
          </a:xfrm>
          <a:prstGeom prst="rect">
            <a:avLst/>
          </a:prstGeom>
          <a:noFill/>
        </p:spPr>
        <p:txBody>
          <a:bodyPr wrap="none" rtlCol="0">
            <a:spAutoFit/>
          </a:bodyPr>
          <a:lstStyle/>
          <a:p>
            <a:r>
              <a:rPr lang="en-AU" sz="3600" dirty="0"/>
              <a:t>SharePoint Framework the new development way</a:t>
            </a:r>
          </a:p>
        </p:txBody>
      </p:sp>
      <p:sp>
        <p:nvSpPr>
          <p:cNvPr id="31" name="TextBox 30"/>
          <p:cNvSpPr txBox="1"/>
          <p:nvPr/>
        </p:nvSpPr>
        <p:spPr>
          <a:xfrm>
            <a:off x="300998" y="6134691"/>
            <a:ext cx="5474576" cy="594650"/>
          </a:xfrm>
          <a:prstGeom prst="rect">
            <a:avLst/>
          </a:prstGeom>
          <a:noFill/>
        </p:spPr>
        <p:txBody>
          <a:bodyPr wrap="none" rtlCol="0">
            <a:spAutoFit/>
          </a:bodyPr>
          <a:lstStyle/>
          <a:p>
            <a:r>
              <a:rPr lang="en-AU" sz="3264" dirty="0" smtClean="0">
                <a:solidFill>
                  <a:srgbClr val="C00000"/>
                </a:solidFill>
              </a:rPr>
              <a:t>Giuliano De Luca </a:t>
            </a:r>
            <a:r>
              <a:rPr lang="en-AU" sz="3264" dirty="0">
                <a:solidFill>
                  <a:srgbClr val="C00000"/>
                </a:solidFill>
              </a:rPr>
              <a:t>/ </a:t>
            </a:r>
            <a:r>
              <a:rPr lang="en-AU" sz="3264" dirty="0" smtClean="0">
                <a:solidFill>
                  <a:srgbClr val="C00000"/>
                </a:solidFill>
              </a:rPr>
              <a:t>@</a:t>
            </a:r>
            <a:r>
              <a:rPr lang="en-AU" sz="3264" dirty="0" err="1" smtClean="0">
                <a:solidFill>
                  <a:srgbClr val="C00000"/>
                </a:solidFill>
              </a:rPr>
              <a:t>giuleon</a:t>
            </a:r>
            <a:endParaRPr lang="en-AU" sz="3264" dirty="0">
              <a:solidFill>
                <a:srgbClr val="C00000"/>
              </a:solidFill>
            </a:endParaRPr>
          </a:p>
        </p:txBody>
      </p:sp>
      <p:pic>
        <p:nvPicPr>
          <p:cNvPr id="32" name="Picture 31"/>
          <p:cNvPicPr>
            <a:picLocks noChangeAspect="1"/>
          </p:cNvPicPr>
          <p:nvPr/>
        </p:nvPicPr>
        <p:blipFill>
          <a:blip r:embed="rId3"/>
          <a:stretch>
            <a:fillRect/>
          </a:stretch>
        </p:blipFill>
        <p:spPr>
          <a:xfrm>
            <a:off x="10692408" y="6319425"/>
            <a:ext cx="1431869" cy="544437"/>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21551" y="5224130"/>
            <a:ext cx="973581" cy="973581"/>
          </a:xfrm>
          <a:prstGeom prst="rect">
            <a:avLst/>
          </a:prstGeom>
        </p:spPr>
      </p:pic>
      <p:sp>
        <p:nvSpPr>
          <p:cNvPr id="8" name="TextBox 7"/>
          <p:cNvSpPr txBox="1"/>
          <p:nvPr/>
        </p:nvSpPr>
        <p:spPr>
          <a:xfrm>
            <a:off x="701551" y="94386"/>
            <a:ext cx="2518096" cy="606488"/>
          </a:xfrm>
          <a:prstGeom prst="rect">
            <a:avLst/>
          </a:prstGeom>
          <a:noFill/>
        </p:spPr>
        <p:txBody>
          <a:bodyPr wrap="none" rtlCol="0">
            <a:spAutoFit/>
          </a:bodyPr>
          <a:lstStyle/>
          <a:p>
            <a:pPr algn="ctr"/>
            <a:r>
              <a:rPr lang="en-AU" sz="3264" b="1" dirty="0">
                <a:solidFill>
                  <a:schemeClr val="accent5"/>
                </a:solidFill>
                <a:effectLst>
                  <a:outerShdw blurRad="38100" dist="38100" dir="2700000" algn="tl">
                    <a:srgbClr val="000000">
                      <a:alpha val="43137"/>
                    </a:srgbClr>
                  </a:outerShdw>
                </a:effectLst>
                <a:latin typeface="Alfphabet" panose="020B0707010101030C03" pitchFamily="34" charset="0"/>
              </a:rPr>
              <a:t>#</a:t>
            </a:r>
            <a:r>
              <a:rPr lang="en-AU" sz="3264" b="1" dirty="0" err="1">
                <a:solidFill>
                  <a:schemeClr val="accent5"/>
                </a:solidFill>
                <a:effectLst>
                  <a:outerShdw blurRad="38100" dist="38100" dir="2700000" algn="tl">
                    <a:srgbClr val="000000">
                      <a:alpha val="43137"/>
                    </a:srgbClr>
                  </a:outerShdw>
                </a:effectLst>
                <a:latin typeface="Alfphabet" panose="020B0707010101030C03" pitchFamily="34" charset="0"/>
              </a:rPr>
              <a:t>Spszurich</a:t>
            </a:r>
            <a:endParaRPr lang="en-AU" sz="3264" b="1" dirty="0">
              <a:solidFill>
                <a:schemeClr val="accent5"/>
              </a:solidFill>
              <a:effectLst>
                <a:outerShdw blurRad="38100" dist="38100" dir="2700000" algn="tl">
                  <a:srgbClr val="000000">
                    <a:alpha val="43137"/>
                  </a:srgbClr>
                </a:outerShdw>
              </a:effectLst>
              <a:latin typeface="Alfphabet" panose="020B0707010101030C03" pitchFamily="34" charset="0"/>
            </a:endParaRPr>
          </a:p>
        </p:txBody>
      </p:sp>
      <p:sp>
        <p:nvSpPr>
          <p:cNvPr id="9" name="TextBox 8"/>
          <p:cNvSpPr txBox="1"/>
          <p:nvPr/>
        </p:nvSpPr>
        <p:spPr>
          <a:xfrm>
            <a:off x="8540968" y="94386"/>
            <a:ext cx="3167156" cy="606488"/>
          </a:xfrm>
          <a:prstGeom prst="rect">
            <a:avLst/>
          </a:prstGeom>
          <a:noFill/>
        </p:spPr>
        <p:txBody>
          <a:bodyPr wrap="none" rtlCol="0">
            <a:spAutoFit/>
          </a:bodyPr>
          <a:lstStyle/>
          <a:p>
            <a:pPr algn="ctr"/>
            <a:r>
              <a:rPr lang="en-AU" sz="3264" b="1" dirty="0">
                <a:solidFill>
                  <a:schemeClr val="accent5"/>
                </a:solidFill>
                <a:effectLst>
                  <a:outerShdw blurRad="38100" dist="38100" dir="2700000" algn="tl">
                    <a:srgbClr val="000000">
                      <a:alpha val="43137"/>
                    </a:srgbClr>
                  </a:outerShdw>
                </a:effectLst>
                <a:latin typeface="Alfphabet" panose="020B0707010101030C03" pitchFamily="34" charset="0"/>
              </a:rPr>
              <a:t>#</a:t>
            </a:r>
            <a:r>
              <a:rPr lang="en-AU" sz="3264" b="1" dirty="0" err="1">
                <a:solidFill>
                  <a:schemeClr val="accent5"/>
                </a:solidFill>
                <a:effectLst>
                  <a:outerShdw blurRad="38100" dist="38100" dir="2700000" algn="tl">
                    <a:srgbClr val="000000">
                      <a:alpha val="43137"/>
                    </a:srgbClr>
                  </a:outerShdw>
                </a:effectLst>
                <a:latin typeface="Alfphabet" panose="020B0707010101030C03" pitchFamily="34" charset="0"/>
              </a:rPr>
              <a:t>crmsaturday</a:t>
            </a:r>
            <a:endParaRPr lang="en-AU" sz="3264" b="1" dirty="0">
              <a:solidFill>
                <a:schemeClr val="accent5"/>
              </a:solidFill>
              <a:effectLst>
                <a:outerShdw blurRad="38100" dist="38100" dir="2700000" algn="tl">
                  <a:srgbClr val="000000">
                    <a:alpha val="43137"/>
                  </a:srgbClr>
                </a:outerShdw>
              </a:effectLst>
              <a:latin typeface="Alfphabet" panose="020B0707010101030C03" pitchFamily="34" charset="0"/>
            </a:endParaRPr>
          </a:p>
        </p:txBody>
      </p:sp>
    </p:spTree>
    <p:extLst>
      <p:ext uri="{BB962C8B-B14F-4D97-AF65-F5344CB8AC3E}">
        <p14:creationId xmlns:p14="http://schemas.microsoft.com/office/powerpoint/2010/main" val="24810126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3581" y="256902"/>
            <a:ext cx="9144000" cy="1098762"/>
          </a:xfrm>
        </p:spPr>
        <p:txBody>
          <a:bodyPr/>
          <a:lstStyle/>
          <a:p>
            <a:r>
              <a:rPr lang="en-GB" dirty="0"/>
              <a:t>Why using Gulp?</a:t>
            </a:r>
            <a:endParaRPr lang="en-US" dirty="0"/>
          </a:p>
        </p:txBody>
      </p:sp>
      <p:sp>
        <p:nvSpPr>
          <p:cNvPr id="3" name="Content Placeholder 4"/>
          <p:cNvSpPr txBox="1">
            <a:spLocks/>
          </p:cNvSpPr>
          <p:nvPr/>
        </p:nvSpPr>
        <p:spPr>
          <a:xfrm>
            <a:off x="601613" y="1625054"/>
            <a:ext cx="10515600" cy="4351338"/>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dirty="0" err="1"/>
              <a:t>Transpiling</a:t>
            </a:r>
            <a:r>
              <a:rPr lang="en-GB" dirty="0"/>
              <a:t> </a:t>
            </a:r>
            <a:r>
              <a:rPr lang="en-GB" dirty="0" err="1"/>
              <a:t>TypeScript</a:t>
            </a:r>
            <a:r>
              <a:rPr lang="en-GB" dirty="0"/>
              <a:t> &gt; JavaScript / SASS &gt; CSS</a:t>
            </a:r>
          </a:p>
          <a:p>
            <a:r>
              <a:rPr lang="en-GB" dirty="0"/>
              <a:t>Building debug / production packages</a:t>
            </a:r>
          </a:p>
          <a:p>
            <a:r>
              <a:rPr lang="en-GB" dirty="0"/>
              <a:t>Uploading files to CDN / FTP / SharePoint</a:t>
            </a:r>
          </a:p>
          <a:p>
            <a:r>
              <a:rPr lang="en-GB" dirty="0"/>
              <a:t>Execute tasks after file changes</a:t>
            </a:r>
          </a:p>
          <a:p>
            <a:r>
              <a:rPr lang="en-GB" dirty="0"/>
              <a:t>Warming-up scripts</a:t>
            </a:r>
          </a:p>
        </p:txBody>
      </p:sp>
    </p:spTree>
    <p:extLst>
      <p:ext uri="{BB962C8B-B14F-4D97-AF65-F5344CB8AC3E}">
        <p14:creationId xmlns:p14="http://schemas.microsoft.com/office/powerpoint/2010/main" val="716205010"/>
      </p:ext>
    </p:extLst>
  </p:cSld>
  <p:clrMapOvr>
    <a:masterClrMapping/>
  </p:clrMapOvr>
  <mc:AlternateContent xmlns:mc="http://schemas.openxmlformats.org/markup-compatibility/2006" xmlns:p14="http://schemas.microsoft.com/office/powerpoint/2010/main">
    <mc:Choice Requires="p14">
      <p:transition spd="slow" p14:dur="3000">
        <p:fade/>
      </p:transition>
    </mc:Choice>
    <mc:Fallback xmlns="">
      <p:transition spd="slow">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3581" y="400918"/>
            <a:ext cx="11089232" cy="2926955"/>
          </a:xfrm>
        </p:spPr>
        <p:txBody>
          <a:bodyPr/>
          <a:lstStyle/>
          <a:p>
            <a:r>
              <a:rPr lang="en-GB" i="1" dirty="0"/>
              <a:t>Yeoman: the web's scaffolding tool for modern </a:t>
            </a:r>
            <a:r>
              <a:rPr lang="en-GB" i="1" dirty="0" err="1"/>
              <a:t>webapps</a:t>
            </a:r>
            <a:endParaRPr lang="en-US" dirty="0"/>
          </a:p>
        </p:txBody>
      </p:sp>
      <p:pic>
        <p:nvPicPr>
          <p:cNvPr id="3" name="Picture 2"/>
          <p:cNvPicPr>
            <a:picLocks noChangeAspect="1"/>
          </p:cNvPicPr>
          <p:nvPr/>
        </p:nvPicPr>
        <p:blipFill>
          <a:blip r:embed="rId2"/>
          <a:stretch>
            <a:fillRect/>
          </a:stretch>
        </p:blipFill>
        <p:spPr>
          <a:xfrm>
            <a:off x="1609725" y="2345134"/>
            <a:ext cx="7942857" cy="4561905"/>
          </a:xfrm>
          <a:prstGeom prst="rect">
            <a:avLst/>
          </a:prstGeom>
        </p:spPr>
      </p:pic>
    </p:spTree>
    <p:extLst>
      <p:ext uri="{BB962C8B-B14F-4D97-AF65-F5344CB8AC3E}">
        <p14:creationId xmlns:p14="http://schemas.microsoft.com/office/powerpoint/2010/main" val="820229184"/>
      </p:ext>
    </p:extLst>
  </p:cSld>
  <p:clrMapOvr>
    <a:masterClrMapping/>
  </p:clrMapOvr>
  <mc:AlternateContent xmlns:mc="http://schemas.openxmlformats.org/markup-compatibility/2006" xmlns:p14="http://schemas.microsoft.com/office/powerpoint/2010/main">
    <mc:Choice Requires="p14">
      <p:transition spd="slow" p14:dur="3000">
        <p:fade/>
      </p:transition>
    </mc:Choice>
    <mc:Fallback xmlns="">
      <p:transition spd="slow">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Bullet list of most useful gulp command</a:t>
            </a:r>
          </a:p>
        </p:txBody>
      </p:sp>
      <p:graphicFrame>
        <p:nvGraphicFramePr>
          <p:cNvPr id="4" name="Table 3"/>
          <p:cNvGraphicFramePr>
            <a:graphicFrameLocks noGrp="1"/>
          </p:cNvGraphicFramePr>
          <p:nvPr>
            <p:extLst>
              <p:ext uri="{D42A27DB-BD31-4B8C-83A1-F6EECF244321}">
                <p14:modId xmlns:p14="http://schemas.microsoft.com/office/powerpoint/2010/main" val="2317948676"/>
              </p:ext>
            </p:extLst>
          </p:nvPr>
        </p:nvGraphicFramePr>
        <p:xfrm>
          <a:off x="274637" y="1212850"/>
          <a:ext cx="11848255" cy="4980204"/>
        </p:xfrm>
        <a:graphic>
          <a:graphicData uri="http://schemas.openxmlformats.org/drawingml/2006/table">
            <a:tbl>
              <a:tblPr firstRow="1" bandRow="1">
                <a:tableStyleId>{C083E6E3-FA7D-4D7B-A595-EF9225AFEA82}</a:tableStyleId>
              </a:tblPr>
              <a:tblGrid>
                <a:gridCol w="3427407">
                  <a:extLst>
                    <a:ext uri="{9D8B030D-6E8A-4147-A177-3AD203B41FA5}">
                      <a16:colId xmlns="" xmlns:a16="http://schemas.microsoft.com/office/drawing/2014/main" val="1719434489"/>
                    </a:ext>
                  </a:extLst>
                </a:gridCol>
                <a:gridCol w="8420848">
                  <a:extLst>
                    <a:ext uri="{9D8B030D-6E8A-4147-A177-3AD203B41FA5}">
                      <a16:colId xmlns="" xmlns:a16="http://schemas.microsoft.com/office/drawing/2014/main" val="1238083078"/>
                    </a:ext>
                  </a:extLst>
                </a:gridCol>
              </a:tblGrid>
              <a:tr h="415017">
                <a:tc>
                  <a:txBody>
                    <a:bodyPr/>
                    <a:lstStyle/>
                    <a:p>
                      <a:r>
                        <a:rPr lang="en-GB" dirty="0">
                          <a:solidFill>
                            <a:schemeClr val="bg1"/>
                          </a:solidFill>
                        </a:rPr>
                        <a:t>Tasks</a:t>
                      </a:r>
                    </a:p>
                  </a:txBody>
                  <a:tcPr>
                    <a:lnR w="12700" cap="flat" cmpd="sng" algn="ctr">
                      <a:solidFill>
                        <a:schemeClr val="bg1"/>
                      </a:solidFill>
                      <a:prstDash val="solid"/>
                      <a:round/>
                      <a:headEnd type="none" w="med" len="med"/>
                      <a:tailEnd type="none" w="med" len="med"/>
                    </a:lnR>
                    <a:solidFill>
                      <a:schemeClr val="tx1">
                        <a:lumMod val="50000"/>
                      </a:schemeClr>
                    </a:solidFill>
                  </a:tcPr>
                </a:tc>
                <a:tc>
                  <a:txBody>
                    <a:bodyPr/>
                    <a:lstStyle/>
                    <a:p>
                      <a:r>
                        <a:rPr lang="en-GB" dirty="0">
                          <a:solidFill>
                            <a:schemeClr val="bg1"/>
                          </a:solidFill>
                        </a:rPr>
                        <a:t>Purpose</a:t>
                      </a:r>
                    </a:p>
                  </a:txBody>
                  <a:tcPr>
                    <a:lnL w="12700" cap="flat" cmpd="sng" algn="ctr">
                      <a:solidFill>
                        <a:schemeClr val="bg1"/>
                      </a:solidFill>
                      <a:prstDash val="solid"/>
                      <a:round/>
                      <a:headEnd type="none" w="med" len="med"/>
                      <a:tailEnd type="none" w="med" len="med"/>
                    </a:lnL>
                    <a:solidFill>
                      <a:schemeClr val="tx1">
                        <a:lumMod val="50000"/>
                      </a:schemeClr>
                    </a:solidFill>
                  </a:tcPr>
                </a:tc>
                <a:extLst>
                  <a:ext uri="{0D108BD9-81ED-4DB2-BD59-A6C34878D82A}">
                    <a16:rowId xmlns="" xmlns:a16="http://schemas.microsoft.com/office/drawing/2014/main" val="1028491613"/>
                  </a:ext>
                </a:extLst>
              </a:tr>
              <a:tr h="415017">
                <a:tc>
                  <a:txBody>
                    <a:bodyPr/>
                    <a:lstStyle/>
                    <a:p>
                      <a:r>
                        <a:rPr lang="en-GB" i="1" dirty="0">
                          <a:solidFill>
                            <a:schemeClr val="bg1"/>
                          </a:solidFill>
                        </a:rPr>
                        <a:t>gulp serve</a:t>
                      </a:r>
                    </a:p>
                  </a:txBody>
                  <a:tcPr>
                    <a:lnR w="12700" cap="flat" cmpd="sng" algn="ctr">
                      <a:solidFill>
                        <a:schemeClr val="bg1"/>
                      </a:solidFill>
                      <a:prstDash val="solid"/>
                      <a:round/>
                      <a:headEnd type="none" w="med" len="med"/>
                      <a:tailEnd type="none" w="med" len="med"/>
                    </a:lnR>
                    <a:solidFill>
                      <a:schemeClr val="bg2">
                        <a:lumMod val="25000"/>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solidFill>
                            <a:schemeClr val="bg1"/>
                          </a:solidFill>
                        </a:rPr>
                        <a:t>Serving the local development environment (--</a:t>
                      </a:r>
                      <a:r>
                        <a:rPr lang="en-GB" sz="1800" dirty="0" err="1">
                          <a:solidFill>
                            <a:schemeClr val="bg1"/>
                          </a:solidFill>
                        </a:rPr>
                        <a:t>nobrowser</a:t>
                      </a:r>
                      <a:r>
                        <a:rPr lang="en-GB" sz="1800" dirty="0">
                          <a:solidFill>
                            <a:schemeClr val="bg1"/>
                          </a:solidFill>
                        </a:rPr>
                        <a:t> is optional)</a:t>
                      </a:r>
                    </a:p>
                  </a:txBody>
                  <a:tcPr>
                    <a:lnL w="12700" cap="flat" cmpd="sng" algn="ctr">
                      <a:solidFill>
                        <a:schemeClr val="bg1"/>
                      </a:solidFill>
                      <a:prstDash val="solid"/>
                      <a:round/>
                      <a:headEnd type="none" w="med" len="med"/>
                      <a:tailEnd type="none" w="med" len="med"/>
                    </a:lnL>
                    <a:solidFill>
                      <a:schemeClr val="bg2">
                        <a:lumMod val="25000"/>
                        <a:alpha val="60000"/>
                      </a:schemeClr>
                    </a:solidFill>
                  </a:tcPr>
                </a:tc>
                <a:extLst>
                  <a:ext uri="{0D108BD9-81ED-4DB2-BD59-A6C34878D82A}">
                    <a16:rowId xmlns="" xmlns:a16="http://schemas.microsoft.com/office/drawing/2014/main" val="682512488"/>
                  </a:ext>
                </a:extLst>
              </a:tr>
              <a:tr h="415017">
                <a:tc>
                  <a:txBody>
                    <a:bodyPr/>
                    <a:lstStyle/>
                    <a:p>
                      <a:r>
                        <a:rPr lang="en-GB" i="1" dirty="0">
                          <a:solidFill>
                            <a:schemeClr val="bg1"/>
                          </a:solidFill>
                        </a:rPr>
                        <a:t>gulp build</a:t>
                      </a:r>
                    </a:p>
                  </a:txBody>
                  <a:tcPr>
                    <a:lnR w="12700" cap="flat" cmpd="sng" algn="ctr">
                      <a:solidFill>
                        <a:schemeClr val="bg1"/>
                      </a:solidFill>
                      <a:prstDash val="solid"/>
                      <a:round/>
                      <a:headEnd type="none" w="med" len="med"/>
                      <a:tailEnd type="none" w="med" len="med"/>
                    </a:lnR>
                    <a:solidFill>
                      <a:schemeClr val="tx1">
                        <a:lumMod val="5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solidFill>
                            <a:schemeClr val="bg1"/>
                          </a:solidFill>
                        </a:rPr>
                        <a:t>Builds the</a:t>
                      </a:r>
                      <a:r>
                        <a:rPr lang="en-GB" sz="1800" baseline="0" dirty="0">
                          <a:solidFill>
                            <a:schemeClr val="bg1"/>
                          </a:solidFill>
                        </a:rPr>
                        <a:t> project (</a:t>
                      </a:r>
                      <a:r>
                        <a:rPr lang="en-GB" sz="1800" baseline="0" dirty="0" err="1">
                          <a:solidFill>
                            <a:schemeClr val="bg1"/>
                          </a:solidFill>
                        </a:rPr>
                        <a:t>transpiling</a:t>
                      </a:r>
                      <a:r>
                        <a:rPr lang="en-GB" sz="1800" baseline="0" dirty="0">
                          <a:solidFill>
                            <a:schemeClr val="bg1"/>
                          </a:solidFill>
                        </a:rPr>
                        <a:t>)</a:t>
                      </a:r>
                      <a:r>
                        <a:rPr lang="en-GB" sz="1800" dirty="0">
                          <a:solidFill>
                            <a:schemeClr val="bg1"/>
                          </a:solidFill>
                        </a:rPr>
                        <a:t> </a:t>
                      </a:r>
                      <a:r>
                        <a:rPr lang="en-GB" sz="1800" dirty="0">
                          <a:solidFill>
                            <a:schemeClr val="bg1"/>
                          </a:solidFill>
                          <a:sym typeface="Wingdings" panose="05000000000000000000" pitchFamily="2" charset="2"/>
                        </a:rPr>
                        <a:t> check “lib” folder</a:t>
                      </a:r>
                      <a:endParaRPr lang="en-GB" sz="1800" dirty="0">
                        <a:solidFill>
                          <a:schemeClr val="bg1"/>
                        </a:solidFill>
                      </a:endParaRPr>
                    </a:p>
                  </a:txBody>
                  <a:tcPr>
                    <a:lnL w="12700" cap="flat" cmpd="sng" algn="ctr">
                      <a:solidFill>
                        <a:schemeClr val="bg1"/>
                      </a:solidFill>
                      <a:prstDash val="solid"/>
                      <a:round/>
                      <a:headEnd type="none" w="med" len="med"/>
                      <a:tailEnd type="none" w="med" len="med"/>
                    </a:lnL>
                    <a:solidFill>
                      <a:schemeClr val="tx1">
                        <a:lumMod val="50000"/>
                      </a:schemeClr>
                    </a:solidFill>
                  </a:tcPr>
                </a:tc>
                <a:extLst>
                  <a:ext uri="{0D108BD9-81ED-4DB2-BD59-A6C34878D82A}">
                    <a16:rowId xmlns="" xmlns:a16="http://schemas.microsoft.com/office/drawing/2014/main" val="1642543157"/>
                  </a:ext>
                </a:extLst>
              </a:tr>
              <a:tr h="415017">
                <a:tc>
                  <a:txBody>
                    <a:bodyPr/>
                    <a:lstStyle/>
                    <a:p>
                      <a:r>
                        <a:rPr lang="en-GB" i="1" dirty="0">
                          <a:solidFill>
                            <a:schemeClr val="bg1"/>
                          </a:solidFill>
                        </a:rPr>
                        <a:t>gulp test</a:t>
                      </a:r>
                    </a:p>
                  </a:txBody>
                  <a:tcPr>
                    <a:lnR w="12700" cap="flat" cmpd="sng" algn="ctr">
                      <a:solidFill>
                        <a:schemeClr val="bg1"/>
                      </a:solidFill>
                      <a:prstDash val="solid"/>
                      <a:round/>
                      <a:headEnd type="none" w="med" len="med"/>
                      <a:tailEnd type="none" w="med" len="med"/>
                    </a:lnR>
                    <a:solidFill>
                      <a:schemeClr val="bg2">
                        <a:lumMod val="25000"/>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solidFill>
                            <a:schemeClr val="bg1"/>
                          </a:solidFill>
                        </a:rPr>
                        <a:t>Runs</a:t>
                      </a:r>
                      <a:r>
                        <a:rPr lang="en-GB" sz="1800" baseline="0" dirty="0">
                          <a:solidFill>
                            <a:schemeClr val="bg1"/>
                          </a:solidFill>
                        </a:rPr>
                        <a:t> the unit tests if you have written any</a:t>
                      </a:r>
                      <a:endParaRPr lang="en-GB" sz="1800" dirty="0">
                        <a:solidFill>
                          <a:schemeClr val="bg1"/>
                        </a:solidFill>
                      </a:endParaRPr>
                    </a:p>
                  </a:txBody>
                  <a:tcPr>
                    <a:lnL w="12700" cap="flat" cmpd="sng" algn="ctr">
                      <a:solidFill>
                        <a:schemeClr val="bg1"/>
                      </a:solidFill>
                      <a:prstDash val="solid"/>
                      <a:round/>
                      <a:headEnd type="none" w="med" len="med"/>
                      <a:tailEnd type="none" w="med" len="med"/>
                    </a:lnL>
                    <a:solidFill>
                      <a:schemeClr val="bg2">
                        <a:lumMod val="25000"/>
                        <a:alpha val="60000"/>
                      </a:schemeClr>
                    </a:solidFill>
                  </a:tcPr>
                </a:tc>
                <a:extLst>
                  <a:ext uri="{0D108BD9-81ED-4DB2-BD59-A6C34878D82A}">
                    <a16:rowId xmlns="" xmlns:a16="http://schemas.microsoft.com/office/drawing/2014/main" val="4143756111"/>
                  </a:ext>
                </a:extLst>
              </a:tr>
              <a:tr h="415017">
                <a:tc>
                  <a:txBody>
                    <a:bodyPr/>
                    <a:lstStyle/>
                    <a:p>
                      <a:r>
                        <a:rPr lang="en-GB" i="1" dirty="0">
                          <a:solidFill>
                            <a:schemeClr val="bg1"/>
                          </a:solidFill>
                        </a:rPr>
                        <a:t>gulp bundle | gulp</a:t>
                      </a:r>
                    </a:p>
                  </a:txBody>
                  <a:tcPr>
                    <a:lnR w="12700" cap="flat" cmpd="sng" algn="ctr">
                      <a:solidFill>
                        <a:schemeClr val="bg1"/>
                      </a:solidFill>
                      <a:prstDash val="solid"/>
                      <a:round/>
                      <a:headEnd type="none" w="med" len="med"/>
                      <a:tailEnd type="none" w="med" len="med"/>
                    </a:lnR>
                    <a:solidFill>
                      <a:schemeClr val="tx1">
                        <a:lumMod val="5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solidFill>
                            <a:schemeClr val="bg1"/>
                          </a:solidFill>
                          <a:sym typeface="Wingdings" panose="05000000000000000000" pitchFamily="2" charset="2"/>
                        </a:rPr>
                        <a:t>Build project in DEBUG mode</a:t>
                      </a:r>
                      <a:r>
                        <a:rPr lang="en-GB" sz="1800" baseline="0" dirty="0">
                          <a:solidFill>
                            <a:schemeClr val="bg1"/>
                          </a:solidFill>
                          <a:sym typeface="Wingdings" panose="05000000000000000000" pitchFamily="2" charset="2"/>
                        </a:rPr>
                        <a:t>  check “</a:t>
                      </a:r>
                      <a:r>
                        <a:rPr lang="en-GB" sz="1800" baseline="0" dirty="0" err="1">
                          <a:solidFill>
                            <a:schemeClr val="bg1"/>
                          </a:solidFill>
                          <a:sym typeface="Wingdings" panose="05000000000000000000" pitchFamily="2" charset="2"/>
                        </a:rPr>
                        <a:t>dist</a:t>
                      </a:r>
                      <a:r>
                        <a:rPr lang="en-GB" sz="1800" baseline="0" dirty="0">
                          <a:solidFill>
                            <a:schemeClr val="bg1"/>
                          </a:solidFill>
                          <a:sym typeface="Wingdings" panose="05000000000000000000" pitchFamily="2" charset="2"/>
                        </a:rPr>
                        <a:t>” folder</a:t>
                      </a:r>
                      <a:endParaRPr lang="en-GB" sz="1800" dirty="0">
                        <a:solidFill>
                          <a:schemeClr val="bg1"/>
                        </a:solidFill>
                        <a:sym typeface="Wingdings" panose="05000000000000000000" pitchFamily="2" charset="2"/>
                      </a:endParaRPr>
                    </a:p>
                  </a:txBody>
                  <a:tcPr>
                    <a:lnL w="12700" cap="flat" cmpd="sng" algn="ctr">
                      <a:solidFill>
                        <a:schemeClr val="bg1"/>
                      </a:solidFill>
                      <a:prstDash val="solid"/>
                      <a:round/>
                      <a:headEnd type="none" w="med" len="med"/>
                      <a:tailEnd type="none" w="med" len="med"/>
                    </a:lnL>
                    <a:solidFill>
                      <a:schemeClr val="tx1">
                        <a:lumMod val="50000"/>
                      </a:schemeClr>
                    </a:solidFill>
                  </a:tcPr>
                </a:tc>
                <a:extLst>
                  <a:ext uri="{0D108BD9-81ED-4DB2-BD59-A6C34878D82A}">
                    <a16:rowId xmlns="" xmlns:a16="http://schemas.microsoft.com/office/drawing/2014/main" val="2129404720"/>
                  </a:ext>
                </a:extLst>
              </a:tr>
              <a:tr h="41501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i="1" dirty="0">
                          <a:solidFill>
                            <a:schemeClr val="bg1"/>
                          </a:solidFill>
                        </a:rPr>
                        <a:t>gulp bundle --ship | gulp --ship</a:t>
                      </a:r>
                    </a:p>
                  </a:txBody>
                  <a:tcPr>
                    <a:lnR w="12700" cap="flat" cmpd="sng" algn="ctr">
                      <a:solidFill>
                        <a:schemeClr val="bg1"/>
                      </a:solidFill>
                      <a:prstDash val="solid"/>
                      <a:round/>
                      <a:headEnd type="none" w="med" len="med"/>
                      <a:tailEnd type="none" w="med" len="med"/>
                    </a:lnR>
                    <a:solidFill>
                      <a:schemeClr val="bg2">
                        <a:lumMod val="25000"/>
                        <a:alpha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schemeClr val="bg1"/>
                          </a:solidFill>
                        </a:rPr>
                        <a:t>Build project in SHIP mode</a:t>
                      </a:r>
                      <a:r>
                        <a:rPr lang="en-GB" baseline="0" dirty="0">
                          <a:solidFill>
                            <a:schemeClr val="bg1"/>
                          </a:solidFill>
                        </a:rPr>
                        <a:t> /</a:t>
                      </a:r>
                      <a:r>
                        <a:rPr lang="en-GB" dirty="0">
                          <a:solidFill>
                            <a:schemeClr val="bg1"/>
                          </a:solidFill>
                        </a:rPr>
                        <a:t> ready</a:t>
                      </a:r>
                      <a:r>
                        <a:rPr lang="en-GB" baseline="0" dirty="0">
                          <a:solidFill>
                            <a:schemeClr val="bg1"/>
                          </a:solidFill>
                        </a:rPr>
                        <a:t> for distribution  </a:t>
                      </a:r>
                      <a:r>
                        <a:rPr lang="en-GB" baseline="0" dirty="0">
                          <a:solidFill>
                            <a:schemeClr val="bg1"/>
                          </a:solidFill>
                          <a:sym typeface="Wingdings" panose="05000000000000000000" pitchFamily="2" charset="2"/>
                        </a:rPr>
                        <a:t> check “temp” folder</a:t>
                      </a:r>
                      <a:endParaRPr lang="en-GB" dirty="0">
                        <a:solidFill>
                          <a:schemeClr val="bg1"/>
                        </a:solidFill>
                      </a:endParaRPr>
                    </a:p>
                  </a:txBody>
                  <a:tcPr>
                    <a:lnL w="12700" cap="flat" cmpd="sng" algn="ctr">
                      <a:solidFill>
                        <a:schemeClr val="bg1"/>
                      </a:solidFill>
                      <a:prstDash val="solid"/>
                      <a:round/>
                      <a:headEnd type="none" w="med" len="med"/>
                      <a:tailEnd type="none" w="med" len="med"/>
                    </a:lnL>
                    <a:solidFill>
                      <a:schemeClr val="bg2">
                        <a:lumMod val="25000"/>
                        <a:alpha val="60000"/>
                      </a:schemeClr>
                    </a:solidFill>
                  </a:tcPr>
                </a:tc>
                <a:extLst>
                  <a:ext uri="{0D108BD9-81ED-4DB2-BD59-A6C34878D82A}">
                    <a16:rowId xmlns="" xmlns:a16="http://schemas.microsoft.com/office/drawing/2014/main" val="2249889610"/>
                  </a:ext>
                </a:extLst>
              </a:tr>
              <a:tr h="415017">
                <a:tc>
                  <a:txBody>
                    <a:bodyPr/>
                    <a:lstStyle/>
                    <a:p>
                      <a:r>
                        <a:rPr lang="en-GB" i="1" dirty="0">
                          <a:solidFill>
                            <a:schemeClr val="bg1"/>
                          </a:solidFill>
                        </a:rPr>
                        <a:t>gulp package-solution</a:t>
                      </a:r>
                    </a:p>
                  </a:txBody>
                  <a:tcPr>
                    <a:lnR w="12700" cap="flat" cmpd="sng" algn="ctr">
                      <a:solidFill>
                        <a:schemeClr val="bg1"/>
                      </a:solidFill>
                      <a:prstDash val="solid"/>
                      <a:round/>
                      <a:headEnd type="none" w="med" len="med"/>
                      <a:tailEnd type="none" w="med" len="med"/>
                    </a:lnR>
                    <a:solidFill>
                      <a:schemeClr val="tx1">
                        <a:lumMod val="50000"/>
                      </a:schemeClr>
                    </a:solidFill>
                  </a:tcPr>
                </a:tc>
                <a:tc>
                  <a:txBody>
                    <a:bodyPr/>
                    <a:lstStyle/>
                    <a:p>
                      <a:r>
                        <a:rPr lang="en-GB" sz="1800" dirty="0">
                          <a:solidFill>
                            <a:schemeClr val="bg1"/>
                          </a:solidFill>
                          <a:sym typeface="Wingdings" panose="05000000000000000000" pitchFamily="2" charset="2"/>
                        </a:rPr>
                        <a:t>Packages</a:t>
                      </a:r>
                      <a:r>
                        <a:rPr lang="en-GB" sz="1800" baseline="0" dirty="0">
                          <a:solidFill>
                            <a:schemeClr val="bg1"/>
                          </a:solidFill>
                          <a:sym typeface="Wingdings" panose="05000000000000000000" pitchFamily="2" charset="2"/>
                        </a:rPr>
                        <a:t> the DEBUG solution as an app package  check “</a:t>
                      </a:r>
                      <a:r>
                        <a:rPr lang="en-GB" sz="1800" baseline="0" dirty="0" err="1">
                          <a:solidFill>
                            <a:schemeClr val="bg1"/>
                          </a:solidFill>
                          <a:sym typeface="Wingdings" panose="05000000000000000000" pitchFamily="2" charset="2"/>
                        </a:rPr>
                        <a:t>sharepoint</a:t>
                      </a:r>
                      <a:r>
                        <a:rPr lang="en-GB" sz="1800" baseline="0" dirty="0">
                          <a:solidFill>
                            <a:schemeClr val="bg1"/>
                          </a:solidFill>
                          <a:sym typeface="Wingdings" panose="05000000000000000000" pitchFamily="2" charset="2"/>
                        </a:rPr>
                        <a:t>” folder </a:t>
                      </a:r>
                      <a:endParaRPr lang="en-GB" dirty="0">
                        <a:solidFill>
                          <a:schemeClr val="bg1"/>
                        </a:solidFill>
                      </a:endParaRPr>
                    </a:p>
                  </a:txBody>
                  <a:tcPr>
                    <a:lnL w="12700" cap="flat" cmpd="sng" algn="ctr">
                      <a:solidFill>
                        <a:schemeClr val="bg1"/>
                      </a:solidFill>
                      <a:prstDash val="solid"/>
                      <a:round/>
                      <a:headEnd type="none" w="med" len="med"/>
                      <a:tailEnd type="none" w="med" len="med"/>
                    </a:lnL>
                    <a:solidFill>
                      <a:schemeClr val="tx1">
                        <a:lumMod val="50000"/>
                      </a:schemeClr>
                    </a:solidFill>
                  </a:tcPr>
                </a:tc>
                <a:extLst>
                  <a:ext uri="{0D108BD9-81ED-4DB2-BD59-A6C34878D82A}">
                    <a16:rowId xmlns="" xmlns:a16="http://schemas.microsoft.com/office/drawing/2014/main" val="939217098"/>
                  </a:ext>
                </a:extLst>
              </a:tr>
              <a:tr h="41501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i="1" dirty="0">
                          <a:solidFill>
                            <a:schemeClr val="bg1"/>
                          </a:solidFill>
                        </a:rPr>
                        <a:t>gulp package-solution</a:t>
                      </a:r>
                      <a:r>
                        <a:rPr lang="en-GB" i="1" baseline="0" dirty="0">
                          <a:solidFill>
                            <a:schemeClr val="bg1"/>
                          </a:solidFill>
                        </a:rPr>
                        <a:t> --ship</a:t>
                      </a:r>
                      <a:r>
                        <a:rPr lang="en-GB" i="1" dirty="0">
                          <a:solidFill>
                            <a:schemeClr val="bg1"/>
                          </a:solidFill>
                        </a:rPr>
                        <a:t> </a:t>
                      </a:r>
                    </a:p>
                  </a:txBody>
                  <a:tcPr>
                    <a:lnR w="12700" cap="flat" cmpd="sng" algn="ctr">
                      <a:solidFill>
                        <a:schemeClr val="bg1"/>
                      </a:solidFill>
                      <a:prstDash val="solid"/>
                      <a:round/>
                      <a:headEnd type="none" w="med" len="med"/>
                      <a:tailEnd type="none" w="med" len="med"/>
                    </a:lnR>
                    <a:solidFill>
                      <a:schemeClr val="bg2">
                        <a:lumMod val="25000"/>
                        <a:alpha val="60000"/>
                      </a:schemeClr>
                    </a:solidFill>
                  </a:tcPr>
                </a:tc>
                <a:tc>
                  <a:txBody>
                    <a:bodyPr/>
                    <a:lstStyle/>
                    <a:p>
                      <a:r>
                        <a:rPr lang="en-GB" dirty="0">
                          <a:solidFill>
                            <a:schemeClr val="bg1"/>
                          </a:solidFill>
                        </a:rPr>
                        <a:t>Packages</a:t>
                      </a:r>
                      <a:r>
                        <a:rPr lang="en-GB" baseline="0" dirty="0">
                          <a:solidFill>
                            <a:schemeClr val="bg1"/>
                          </a:solidFill>
                        </a:rPr>
                        <a:t> the production ready solution </a:t>
                      </a:r>
                      <a:r>
                        <a:rPr lang="en-GB" sz="1800" baseline="0" dirty="0">
                          <a:solidFill>
                            <a:schemeClr val="bg1"/>
                          </a:solidFill>
                          <a:sym typeface="Wingdings" panose="05000000000000000000" pitchFamily="2" charset="2"/>
                        </a:rPr>
                        <a:t> check “</a:t>
                      </a:r>
                      <a:r>
                        <a:rPr lang="en-GB" sz="1800" baseline="0" dirty="0" err="1">
                          <a:solidFill>
                            <a:schemeClr val="bg1"/>
                          </a:solidFill>
                          <a:sym typeface="Wingdings" panose="05000000000000000000" pitchFamily="2" charset="2"/>
                        </a:rPr>
                        <a:t>sharepoint</a:t>
                      </a:r>
                      <a:r>
                        <a:rPr lang="en-GB" sz="1800" baseline="0" dirty="0">
                          <a:solidFill>
                            <a:schemeClr val="bg1"/>
                          </a:solidFill>
                          <a:sym typeface="Wingdings" panose="05000000000000000000" pitchFamily="2" charset="2"/>
                        </a:rPr>
                        <a:t>” folder </a:t>
                      </a:r>
                      <a:endParaRPr lang="en-GB" dirty="0">
                        <a:solidFill>
                          <a:schemeClr val="bg1"/>
                        </a:solidFill>
                      </a:endParaRPr>
                    </a:p>
                  </a:txBody>
                  <a:tcPr>
                    <a:lnL w="12700" cap="flat" cmpd="sng" algn="ctr">
                      <a:solidFill>
                        <a:schemeClr val="bg1"/>
                      </a:solidFill>
                      <a:prstDash val="solid"/>
                      <a:round/>
                      <a:headEnd type="none" w="med" len="med"/>
                      <a:tailEnd type="none" w="med" len="med"/>
                    </a:lnL>
                    <a:solidFill>
                      <a:schemeClr val="bg2">
                        <a:lumMod val="25000"/>
                        <a:alpha val="60000"/>
                      </a:schemeClr>
                    </a:solidFill>
                  </a:tcPr>
                </a:tc>
                <a:extLst>
                  <a:ext uri="{0D108BD9-81ED-4DB2-BD59-A6C34878D82A}">
                    <a16:rowId xmlns="" xmlns:a16="http://schemas.microsoft.com/office/drawing/2014/main" val="974768383"/>
                  </a:ext>
                </a:extLst>
              </a:tr>
              <a:tr h="415017">
                <a:tc>
                  <a:txBody>
                    <a:bodyPr/>
                    <a:lstStyle/>
                    <a:p>
                      <a:r>
                        <a:rPr lang="en-GB" i="1" dirty="0">
                          <a:solidFill>
                            <a:schemeClr val="bg1"/>
                          </a:solidFill>
                        </a:rPr>
                        <a:t>gulp deploy-azure-storage</a:t>
                      </a:r>
                    </a:p>
                  </a:txBody>
                  <a:tcPr>
                    <a:lnR w="12700" cap="flat" cmpd="sng" algn="ctr">
                      <a:solidFill>
                        <a:schemeClr val="bg1"/>
                      </a:solidFill>
                      <a:prstDash val="solid"/>
                      <a:round/>
                      <a:headEnd type="none" w="med" len="med"/>
                      <a:tailEnd type="none" w="med" len="med"/>
                    </a:lnR>
                    <a:solidFill>
                      <a:schemeClr val="tx1">
                        <a:lumMod val="50000"/>
                      </a:schemeClr>
                    </a:solidFill>
                  </a:tcPr>
                </a:tc>
                <a:tc>
                  <a:txBody>
                    <a:bodyPr/>
                    <a:lstStyle/>
                    <a:p>
                      <a:r>
                        <a:rPr lang="en-GB" dirty="0">
                          <a:solidFill>
                            <a:schemeClr val="bg1"/>
                          </a:solidFill>
                        </a:rPr>
                        <a:t>Add the files</a:t>
                      </a:r>
                      <a:r>
                        <a:rPr lang="en-GB" baseline="0" dirty="0">
                          <a:solidFill>
                            <a:schemeClr val="bg1"/>
                          </a:solidFill>
                        </a:rPr>
                        <a:t> to your Azure CDN</a:t>
                      </a:r>
                      <a:endParaRPr lang="en-GB" dirty="0">
                        <a:solidFill>
                          <a:schemeClr val="bg1"/>
                        </a:solidFill>
                      </a:endParaRPr>
                    </a:p>
                  </a:txBody>
                  <a:tcPr>
                    <a:lnL w="12700" cap="flat" cmpd="sng" algn="ctr">
                      <a:solidFill>
                        <a:schemeClr val="bg1"/>
                      </a:solidFill>
                      <a:prstDash val="solid"/>
                      <a:round/>
                      <a:headEnd type="none" w="med" len="med"/>
                      <a:tailEnd type="none" w="med" len="med"/>
                    </a:lnL>
                    <a:solidFill>
                      <a:schemeClr val="tx1">
                        <a:lumMod val="50000"/>
                      </a:schemeClr>
                    </a:solidFill>
                  </a:tcPr>
                </a:tc>
                <a:extLst>
                  <a:ext uri="{0D108BD9-81ED-4DB2-BD59-A6C34878D82A}">
                    <a16:rowId xmlns="" xmlns:a16="http://schemas.microsoft.com/office/drawing/2014/main" val="3206264308"/>
                  </a:ext>
                </a:extLst>
              </a:tr>
              <a:tr h="415017">
                <a:tc>
                  <a:txBody>
                    <a:bodyPr/>
                    <a:lstStyle/>
                    <a:p>
                      <a:r>
                        <a:rPr lang="en-GB" i="1" dirty="0">
                          <a:solidFill>
                            <a:schemeClr val="bg1"/>
                          </a:solidFill>
                        </a:rPr>
                        <a:t>gulp clean</a:t>
                      </a:r>
                    </a:p>
                  </a:txBody>
                  <a:tcPr>
                    <a:lnR w="12700" cap="flat" cmpd="sng" algn="ctr">
                      <a:solidFill>
                        <a:schemeClr val="bg1"/>
                      </a:solidFill>
                      <a:prstDash val="solid"/>
                      <a:round/>
                      <a:headEnd type="none" w="med" len="med"/>
                      <a:tailEnd type="none" w="med" len="med"/>
                    </a:lnR>
                    <a:solidFill>
                      <a:schemeClr val="bg2">
                        <a:lumMod val="25000"/>
                        <a:alpha val="60000"/>
                      </a:schemeClr>
                    </a:solidFill>
                  </a:tcPr>
                </a:tc>
                <a:tc>
                  <a:txBody>
                    <a:bodyPr/>
                    <a:lstStyle/>
                    <a:p>
                      <a:r>
                        <a:rPr lang="en-GB" dirty="0">
                          <a:solidFill>
                            <a:schemeClr val="bg1"/>
                          </a:solidFill>
                        </a:rPr>
                        <a:t>Cleans the project from build </a:t>
                      </a:r>
                      <a:r>
                        <a:rPr lang="en-GB" dirty="0" err="1">
                          <a:solidFill>
                            <a:schemeClr val="bg1"/>
                          </a:solidFill>
                        </a:rPr>
                        <a:t>artifacts</a:t>
                      </a:r>
                      <a:r>
                        <a:rPr lang="en-GB" dirty="0">
                          <a:solidFill>
                            <a:schemeClr val="bg1"/>
                          </a:solidFill>
                        </a:rPr>
                        <a:t> (remove previous builds)</a:t>
                      </a:r>
                    </a:p>
                  </a:txBody>
                  <a:tcPr>
                    <a:lnL w="12700" cap="flat" cmpd="sng" algn="ctr">
                      <a:solidFill>
                        <a:schemeClr val="bg1"/>
                      </a:solidFill>
                      <a:prstDash val="solid"/>
                      <a:round/>
                      <a:headEnd type="none" w="med" len="med"/>
                      <a:tailEnd type="none" w="med" len="med"/>
                    </a:lnL>
                    <a:solidFill>
                      <a:schemeClr val="bg2">
                        <a:lumMod val="25000"/>
                        <a:alpha val="60000"/>
                      </a:schemeClr>
                    </a:solidFill>
                  </a:tcPr>
                </a:tc>
                <a:extLst>
                  <a:ext uri="{0D108BD9-81ED-4DB2-BD59-A6C34878D82A}">
                    <a16:rowId xmlns="" xmlns:a16="http://schemas.microsoft.com/office/drawing/2014/main" val="1702692717"/>
                  </a:ext>
                </a:extLst>
              </a:tr>
              <a:tr h="415017">
                <a:tc>
                  <a:txBody>
                    <a:bodyPr/>
                    <a:lstStyle/>
                    <a:p>
                      <a:r>
                        <a:rPr lang="en-GB" i="1" dirty="0">
                          <a:solidFill>
                            <a:schemeClr val="bg1"/>
                          </a:solidFill>
                        </a:rPr>
                        <a:t>gulp trust-dev-cert</a:t>
                      </a:r>
                    </a:p>
                  </a:txBody>
                  <a:tcPr>
                    <a:lnR w="12700" cap="flat" cmpd="sng" algn="ctr">
                      <a:solidFill>
                        <a:schemeClr val="bg1"/>
                      </a:solidFill>
                      <a:prstDash val="solid"/>
                      <a:round/>
                      <a:headEnd type="none" w="med" len="med"/>
                      <a:tailEnd type="none" w="med" len="med"/>
                    </a:lnR>
                    <a:solidFill>
                      <a:schemeClr val="tx1">
                        <a:lumMod val="50000"/>
                      </a:schemeClr>
                    </a:solidFill>
                  </a:tcPr>
                </a:tc>
                <a:tc>
                  <a:txBody>
                    <a:bodyPr/>
                    <a:lstStyle/>
                    <a:p>
                      <a:r>
                        <a:rPr lang="en-GB" dirty="0">
                          <a:solidFill>
                            <a:schemeClr val="bg1"/>
                          </a:solidFill>
                        </a:rPr>
                        <a:t>Add a developer certificate to</a:t>
                      </a:r>
                      <a:r>
                        <a:rPr lang="en-GB" baseline="0" dirty="0">
                          <a:solidFill>
                            <a:schemeClr val="bg1"/>
                          </a:solidFill>
                        </a:rPr>
                        <a:t> your client </a:t>
                      </a:r>
                      <a:r>
                        <a:rPr lang="en-GB" baseline="0" dirty="0">
                          <a:solidFill>
                            <a:schemeClr val="bg1"/>
                          </a:solidFill>
                          <a:sym typeface="Wingdings" panose="05000000000000000000" pitchFamily="2" charset="2"/>
                        </a:rPr>
                        <a:t> necessary for local development</a:t>
                      </a:r>
                      <a:endParaRPr lang="en-GB" dirty="0">
                        <a:solidFill>
                          <a:schemeClr val="bg1"/>
                        </a:solidFill>
                      </a:endParaRPr>
                    </a:p>
                  </a:txBody>
                  <a:tcPr>
                    <a:lnL w="12700" cap="flat" cmpd="sng" algn="ctr">
                      <a:solidFill>
                        <a:schemeClr val="bg1"/>
                      </a:solidFill>
                      <a:prstDash val="solid"/>
                      <a:round/>
                      <a:headEnd type="none" w="med" len="med"/>
                      <a:tailEnd type="none" w="med" len="med"/>
                    </a:lnL>
                    <a:solidFill>
                      <a:schemeClr val="tx1">
                        <a:lumMod val="50000"/>
                      </a:schemeClr>
                    </a:solidFill>
                  </a:tcPr>
                </a:tc>
                <a:extLst>
                  <a:ext uri="{0D108BD9-81ED-4DB2-BD59-A6C34878D82A}">
                    <a16:rowId xmlns="" xmlns:a16="http://schemas.microsoft.com/office/drawing/2014/main" val="2201152109"/>
                  </a:ext>
                </a:extLst>
              </a:tr>
              <a:tr h="415017">
                <a:tc>
                  <a:txBody>
                    <a:bodyPr/>
                    <a:lstStyle/>
                    <a:p>
                      <a:r>
                        <a:rPr lang="en-GB" i="1" dirty="0">
                          <a:solidFill>
                            <a:schemeClr val="bg1"/>
                          </a:solidFill>
                        </a:rPr>
                        <a:t>gulp </a:t>
                      </a:r>
                      <a:r>
                        <a:rPr lang="en-GB" i="1" dirty="0" err="1">
                          <a:solidFill>
                            <a:schemeClr val="bg1"/>
                          </a:solidFill>
                        </a:rPr>
                        <a:t>untrust</a:t>
                      </a:r>
                      <a:r>
                        <a:rPr lang="en-GB" i="1" dirty="0">
                          <a:solidFill>
                            <a:schemeClr val="bg1"/>
                          </a:solidFill>
                        </a:rPr>
                        <a:t>-dev-cert</a:t>
                      </a:r>
                    </a:p>
                  </a:txBody>
                  <a:tcPr>
                    <a:lnR w="12700" cap="flat" cmpd="sng" algn="ctr">
                      <a:solidFill>
                        <a:schemeClr val="bg1"/>
                      </a:solidFill>
                      <a:prstDash val="solid"/>
                      <a:round/>
                      <a:headEnd type="none" w="med" len="med"/>
                      <a:tailEnd type="none" w="med" len="med"/>
                    </a:lnR>
                    <a:solidFill>
                      <a:schemeClr val="bg2">
                        <a:lumMod val="25000"/>
                        <a:alpha val="6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GB" i="1" dirty="0">
                        <a:solidFill>
                          <a:schemeClr val="bg1"/>
                        </a:solidFill>
                      </a:endParaRPr>
                    </a:p>
                  </a:txBody>
                  <a:tcPr>
                    <a:lnL w="12700" cap="flat" cmpd="sng" algn="ctr">
                      <a:solidFill>
                        <a:schemeClr val="bg1"/>
                      </a:solidFill>
                      <a:prstDash val="solid"/>
                      <a:round/>
                      <a:headEnd type="none" w="med" len="med"/>
                      <a:tailEnd type="none" w="med" len="med"/>
                    </a:lnL>
                    <a:solidFill>
                      <a:schemeClr val="bg2">
                        <a:lumMod val="25000"/>
                        <a:alpha val="60000"/>
                      </a:schemeClr>
                    </a:solidFill>
                  </a:tcPr>
                </a:tc>
                <a:extLst>
                  <a:ext uri="{0D108BD9-81ED-4DB2-BD59-A6C34878D82A}">
                    <a16:rowId xmlns="" xmlns:a16="http://schemas.microsoft.com/office/drawing/2014/main" val="390888514"/>
                  </a:ext>
                </a:extLst>
              </a:tr>
            </a:tbl>
          </a:graphicData>
        </a:graphic>
      </p:graphicFrame>
    </p:spTree>
    <p:extLst>
      <p:ext uri="{BB962C8B-B14F-4D97-AF65-F5344CB8AC3E}">
        <p14:creationId xmlns:p14="http://schemas.microsoft.com/office/powerpoint/2010/main" val="3225539194"/>
      </p:ext>
    </p:extLst>
  </p:cSld>
  <p:clrMapOvr>
    <a:masterClrMapping/>
  </p:clrMapOvr>
  <mc:AlternateContent xmlns:mc="http://schemas.openxmlformats.org/markup-compatibility/2006" xmlns:p14="http://schemas.microsoft.com/office/powerpoint/2010/main">
    <mc:Choice Requires="p14">
      <p:transition spd="slow" p14:dur="3000">
        <p:fade/>
      </p:transition>
    </mc:Choice>
    <mc:Fallback xmlns="">
      <p:transition spd="slow">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46063" y="2241533"/>
            <a:ext cx="5514975" cy="738664"/>
          </a:xfrm>
        </p:spPr>
        <p:txBody>
          <a:bodyPr/>
          <a:lstStyle/>
          <a:p>
            <a:pPr marL="0" indent="0">
              <a:buNone/>
            </a:pPr>
            <a:r>
              <a:rPr lang="en-US" dirty="0"/>
              <a:t>Demo</a:t>
            </a:r>
          </a:p>
        </p:txBody>
      </p:sp>
      <p:sp>
        <p:nvSpPr>
          <p:cNvPr id="3" name="Text Placeholder 2"/>
          <p:cNvSpPr>
            <a:spLocks noGrp="1"/>
          </p:cNvSpPr>
          <p:nvPr>
            <p:ph type="body" sz="quarter" idx="11"/>
          </p:nvPr>
        </p:nvSpPr>
        <p:spPr>
          <a:xfrm>
            <a:off x="6675439" y="2241533"/>
            <a:ext cx="5486400" cy="738664"/>
          </a:xfrm>
        </p:spPr>
        <p:txBody>
          <a:bodyPr/>
          <a:lstStyle/>
          <a:p>
            <a:pPr marL="0" indent="0">
              <a:buNone/>
            </a:pPr>
            <a:r>
              <a:rPr lang="en-US" dirty="0">
                <a:solidFill>
                  <a:schemeClr val="bg1"/>
                </a:solidFill>
              </a:rPr>
              <a:t>Hello Word Web Part</a:t>
            </a:r>
          </a:p>
        </p:txBody>
      </p:sp>
    </p:spTree>
    <p:extLst>
      <p:ext uri="{BB962C8B-B14F-4D97-AF65-F5344CB8AC3E}">
        <p14:creationId xmlns:p14="http://schemas.microsoft.com/office/powerpoint/2010/main" val="2665934656"/>
      </p:ext>
    </p:extLst>
  </p:cSld>
  <p:clrMapOvr>
    <a:masterClrMapping/>
  </p:clrMapOvr>
  <mc:AlternateContent xmlns:mc="http://schemas.openxmlformats.org/markup-compatibility/2006" xmlns:p14="http://schemas.microsoft.com/office/powerpoint/2010/main">
    <mc:Choice Requires="p14">
      <p:transition spd="slow" p14:dur="3000">
        <p:fade/>
      </p:transition>
    </mc:Choice>
    <mc:Fallback xmlns="">
      <p:transition spd="slow">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smtClean="0"/>
              <a:t>Modern UI</a:t>
            </a:r>
            <a:endParaRPr lang="en-US" dirty="0"/>
          </a:p>
        </p:txBody>
      </p:sp>
      <p:sp>
        <p:nvSpPr>
          <p:cNvPr id="4" name="Text Placeholder 3"/>
          <p:cNvSpPr>
            <a:spLocks noGrp="1"/>
          </p:cNvSpPr>
          <p:nvPr>
            <p:ph type="body" sz="quarter" idx="11"/>
          </p:nvPr>
        </p:nvSpPr>
        <p:spPr>
          <a:xfrm>
            <a:off x="3481934" y="3137222"/>
            <a:ext cx="3672408" cy="1512168"/>
          </a:xfrm>
        </p:spPr>
        <p:txBody>
          <a:bodyPr/>
          <a:lstStyle/>
          <a:p>
            <a:pPr marL="0" indent="0">
              <a:buNone/>
            </a:pPr>
            <a:r>
              <a:rPr lang="en-US" dirty="0" smtClean="0"/>
              <a:t>"</a:t>
            </a:r>
            <a:r>
              <a:rPr lang="en-US" dirty="0"/>
              <a:t>Keep calm and use Office UI </a:t>
            </a:r>
            <a:r>
              <a:rPr lang="en-US" dirty="0" smtClean="0"/>
              <a:t>Fabric“ </a:t>
            </a:r>
            <a:r>
              <a:rPr lang="en-US" dirty="0"/>
              <a:t/>
            </a:r>
            <a:br>
              <a:rPr lang="en-US" dirty="0"/>
            </a:br>
            <a:r>
              <a:rPr lang="en-US" dirty="0"/>
              <a:t>- Satya Nadella</a:t>
            </a:r>
          </a:p>
          <a:p>
            <a:endParaRPr lang="en-US" dirty="0"/>
          </a:p>
        </p:txBody>
      </p:sp>
      <p:pic>
        <p:nvPicPr>
          <p:cNvPr id="5" name="Picture 4" descr="http://www.microsoft.com/global/en-us/news/PublishingImages/exec/Nadella2_print.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0553" y="1553046"/>
            <a:ext cx="3211380" cy="481707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13363" y="1212849"/>
            <a:ext cx="2750840" cy="2063130"/>
          </a:xfrm>
          <a:prstGeom prst="rect">
            <a:avLst/>
          </a:prstGeom>
        </p:spPr>
      </p:pic>
      <p:sp>
        <p:nvSpPr>
          <p:cNvPr id="7" name="Text Placeholder 3"/>
          <p:cNvSpPr>
            <a:spLocks noGrp="1"/>
          </p:cNvSpPr>
          <p:nvPr>
            <p:ph type="body" sz="quarter" idx="11"/>
          </p:nvPr>
        </p:nvSpPr>
        <p:spPr>
          <a:xfrm>
            <a:off x="5642173" y="1193006"/>
            <a:ext cx="3672408" cy="1071062"/>
          </a:xfrm>
        </p:spPr>
        <p:txBody>
          <a:bodyPr/>
          <a:lstStyle/>
          <a:p>
            <a:pPr marL="0" indent="0">
              <a:buNone/>
            </a:pPr>
            <a:r>
              <a:rPr lang="en-US" dirty="0" err="1" smtClean="0"/>
              <a:t>Ohh</a:t>
            </a:r>
            <a:r>
              <a:rPr lang="en-US" dirty="0" smtClean="0"/>
              <a:t> </a:t>
            </a:r>
            <a:r>
              <a:rPr lang="en-US" dirty="0" err="1" smtClean="0"/>
              <a:t>Nooo</a:t>
            </a:r>
            <a:r>
              <a:rPr lang="en-US" dirty="0" smtClean="0"/>
              <a:t> ! I’m not a designer</a:t>
            </a:r>
            <a:endParaRPr lang="en-US" dirty="0"/>
          </a:p>
        </p:txBody>
      </p:sp>
      <p:sp>
        <p:nvSpPr>
          <p:cNvPr id="8" name="Text Placeholder 3"/>
          <p:cNvSpPr>
            <a:spLocks noGrp="1"/>
          </p:cNvSpPr>
          <p:nvPr>
            <p:ph type="body" sz="quarter" idx="11"/>
          </p:nvPr>
        </p:nvSpPr>
        <p:spPr>
          <a:xfrm>
            <a:off x="3634334" y="4649390"/>
            <a:ext cx="3672408" cy="1514261"/>
          </a:xfrm>
        </p:spPr>
        <p:txBody>
          <a:bodyPr/>
          <a:lstStyle/>
          <a:p>
            <a:pPr marL="0" indent="0">
              <a:buNone/>
            </a:pPr>
            <a:r>
              <a:rPr lang="en-US" dirty="0" smtClean="0"/>
              <a:t>Wait a minute Giuliano, I never said this….</a:t>
            </a:r>
            <a:endParaRPr lang="en-US" dirty="0"/>
          </a:p>
        </p:txBody>
      </p:sp>
    </p:spTree>
    <p:extLst>
      <p:ext uri="{BB962C8B-B14F-4D97-AF65-F5344CB8AC3E}">
        <p14:creationId xmlns:p14="http://schemas.microsoft.com/office/powerpoint/2010/main" val="3513258510"/>
      </p:ext>
    </p:extLst>
  </p:cSld>
  <p:clrMapOvr>
    <a:masterClrMapping/>
  </p:clrMapOvr>
  <mc:AlternateContent xmlns:mc="http://schemas.openxmlformats.org/markup-compatibility/2006" xmlns:p14="http://schemas.microsoft.com/office/powerpoint/2010/main">
    <mc:Choice Requires="p14">
      <p:transition spd="slow" p14:dur="30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2000"/>
                                        <p:tgtEl>
                                          <p:spTgt spid="6"/>
                                        </p:tgtEl>
                                      </p:cBhvr>
                                    </p:animEffect>
                                    <p:anim calcmode="lin" valueType="num">
                                      <p:cBhvr>
                                        <p:cTn id="8" dur="2000" fill="hold"/>
                                        <p:tgtEl>
                                          <p:spTgt spid="6"/>
                                        </p:tgtEl>
                                        <p:attrNameLst>
                                          <p:attrName>ppt_w</p:attrName>
                                        </p:attrNameLst>
                                      </p:cBhvr>
                                      <p:tavLst>
                                        <p:tav tm="0" fmla="#ppt_w*sin(2.5*pi*$)">
                                          <p:val>
                                            <p:fltVal val="0"/>
                                          </p:val>
                                        </p:tav>
                                        <p:tav tm="100000">
                                          <p:val>
                                            <p:fltVal val="1"/>
                                          </p:val>
                                        </p:tav>
                                      </p:tavLst>
                                    </p:anim>
                                    <p:anim calcmode="lin" valueType="num">
                                      <p:cBhvr>
                                        <p:cTn id="9" dur="2000" fill="hold"/>
                                        <p:tgtEl>
                                          <p:spTgt spid="6"/>
                                        </p:tgtEl>
                                        <p:attrNameLst>
                                          <p:attrName>ppt_h</p:attrName>
                                        </p:attrNameLst>
                                      </p:cBhvr>
                                      <p:tavLst>
                                        <p:tav tm="0">
                                          <p:val>
                                            <p:strVal val="#ppt_h"/>
                                          </p:val>
                                        </p:tav>
                                        <p:tav tm="100000">
                                          <p:val>
                                            <p:strVal val="#ppt_h"/>
                                          </p:val>
                                        </p:tav>
                                      </p:tavLst>
                                    </p:anim>
                                  </p:childTnLst>
                                </p:cTn>
                              </p:par>
                              <p:par>
                                <p:cTn id="10" presetID="45" presetClass="entr" presetSubtype="0" fill="hold" grpId="0" nodeType="withEffect">
                                  <p:stCondLst>
                                    <p:cond delay="0"/>
                                  </p:stCondLst>
                                  <p:childTnLst>
                                    <p:set>
                                      <p:cBhvr>
                                        <p:cTn id="11" dur="1" fill="hold">
                                          <p:stCondLst>
                                            <p:cond delay="0"/>
                                          </p:stCondLst>
                                        </p:cTn>
                                        <p:tgtEl>
                                          <p:spTgt spid="7">
                                            <p:txEl>
                                              <p:pRg st="0" end="0"/>
                                            </p:txEl>
                                          </p:spTgt>
                                        </p:tgtEl>
                                        <p:attrNameLst>
                                          <p:attrName>style.visibility</p:attrName>
                                        </p:attrNameLst>
                                      </p:cBhvr>
                                      <p:to>
                                        <p:strVal val="visible"/>
                                      </p:to>
                                    </p:set>
                                    <p:animEffect transition="in" filter="fade">
                                      <p:cBhvr>
                                        <p:cTn id="12" dur="2000"/>
                                        <p:tgtEl>
                                          <p:spTgt spid="7">
                                            <p:txEl>
                                              <p:pRg st="0" end="0"/>
                                            </p:txEl>
                                          </p:spTgt>
                                        </p:tgtEl>
                                      </p:cBhvr>
                                    </p:animEffect>
                                    <p:anim calcmode="lin" valueType="num">
                                      <p:cBhvr>
                                        <p:cTn id="13" dur="2000" fill="hold"/>
                                        <p:tgtEl>
                                          <p:spTgt spid="7">
                                            <p:txEl>
                                              <p:pRg st="0" end="0"/>
                                            </p:txEl>
                                          </p:spTgt>
                                        </p:tgtEl>
                                        <p:attrNameLst>
                                          <p:attrName>ppt_w</p:attrName>
                                        </p:attrNameLst>
                                      </p:cBhvr>
                                      <p:tavLst>
                                        <p:tav tm="0" fmla="#ppt_w*sin(2.5*pi*$)">
                                          <p:val>
                                            <p:fltVal val="0"/>
                                          </p:val>
                                        </p:tav>
                                        <p:tav tm="100000">
                                          <p:val>
                                            <p:fltVal val="1"/>
                                          </p:val>
                                        </p:tav>
                                      </p:tavLst>
                                    </p:anim>
                                    <p:anim calcmode="lin" valueType="num">
                                      <p:cBhvr>
                                        <p:cTn id="14" dur="2000" fill="hold"/>
                                        <p:tgtEl>
                                          <p:spTgt spid="7">
                                            <p:txEl>
                                              <p:pRg st="0" end="0"/>
                                            </p:txEl>
                                          </p:spTgt>
                                        </p:tgtEl>
                                        <p:attrNameLst>
                                          <p:attrName>ppt_h</p:attrName>
                                        </p:attrNameLst>
                                      </p:cBhvr>
                                      <p:tavLst>
                                        <p:tav tm="0">
                                          <p:val>
                                            <p:strVal val="#ppt_h"/>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anim calcmode="lin" valueType="num">
                                      <p:cBhvr additive="base">
                                        <p:cTn id="19"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0" end="0"/>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500" fill="hold"/>
                                        <p:tgtEl>
                                          <p:spTgt spid="5"/>
                                        </p:tgtEl>
                                        <p:attrNameLst>
                                          <p:attrName>ppt_x</p:attrName>
                                        </p:attrNameLst>
                                      </p:cBhvr>
                                      <p:tavLst>
                                        <p:tav tm="0">
                                          <p:val>
                                            <p:strVal val="#ppt_x"/>
                                          </p:val>
                                        </p:tav>
                                        <p:tav tm="100000">
                                          <p:val>
                                            <p:strVal val="#ppt_x"/>
                                          </p:val>
                                        </p:tav>
                                      </p:tavLst>
                                    </p:anim>
                                    <p:anim calcmode="lin" valueType="num">
                                      <p:cBhvr additive="base">
                                        <p:cTn id="2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31" presetClass="entr" presetSubtype="0" fill="hold" grpId="0" nodeType="clickEffect">
                                  <p:stCondLst>
                                    <p:cond delay="0"/>
                                  </p:stCondLst>
                                  <p:childTnLst>
                                    <p:set>
                                      <p:cBhvr>
                                        <p:cTn id="28" dur="1" fill="hold">
                                          <p:stCondLst>
                                            <p:cond delay="0"/>
                                          </p:stCondLst>
                                        </p:cTn>
                                        <p:tgtEl>
                                          <p:spTgt spid="8">
                                            <p:txEl>
                                              <p:pRg st="0" end="0"/>
                                            </p:txEl>
                                          </p:spTgt>
                                        </p:tgtEl>
                                        <p:attrNameLst>
                                          <p:attrName>style.visibility</p:attrName>
                                        </p:attrNameLst>
                                      </p:cBhvr>
                                      <p:to>
                                        <p:strVal val="visible"/>
                                      </p:to>
                                    </p:set>
                                    <p:anim calcmode="lin" valueType="num">
                                      <p:cBhvr>
                                        <p:cTn id="29" dur="1000" fill="hold"/>
                                        <p:tgtEl>
                                          <p:spTgt spid="8">
                                            <p:txEl>
                                              <p:pRg st="0" end="0"/>
                                            </p:txEl>
                                          </p:spTgt>
                                        </p:tgtEl>
                                        <p:attrNameLst>
                                          <p:attrName>ppt_w</p:attrName>
                                        </p:attrNameLst>
                                      </p:cBhvr>
                                      <p:tavLst>
                                        <p:tav tm="0">
                                          <p:val>
                                            <p:fltVal val="0"/>
                                          </p:val>
                                        </p:tav>
                                        <p:tav tm="100000">
                                          <p:val>
                                            <p:strVal val="#ppt_w"/>
                                          </p:val>
                                        </p:tav>
                                      </p:tavLst>
                                    </p:anim>
                                    <p:anim calcmode="lin" valueType="num">
                                      <p:cBhvr>
                                        <p:cTn id="30" dur="1000" fill="hold"/>
                                        <p:tgtEl>
                                          <p:spTgt spid="8">
                                            <p:txEl>
                                              <p:pRg st="0" end="0"/>
                                            </p:txEl>
                                          </p:spTgt>
                                        </p:tgtEl>
                                        <p:attrNameLst>
                                          <p:attrName>ppt_h</p:attrName>
                                        </p:attrNameLst>
                                      </p:cBhvr>
                                      <p:tavLst>
                                        <p:tav tm="0">
                                          <p:val>
                                            <p:fltVal val="0"/>
                                          </p:val>
                                        </p:tav>
                                        <p:tav tm="100000">
                                          <p:val>
                                            <p:strVal val="#ppt_h"/>
                                          </p:val>
                                        </p:tav>
                                      </p:tavLst>
                                    </p:anim>
                                    <p:anim calcmode="lin" valueType="num">
                                      <p:cBhvr>
                                        <p:cTn id="31" dur="1000" fill="hold"/>
                                        <p:tgtEl>
                                          <p:spTgt spid="8">
                                            <p:txEl>
                                              <p:pRg st="0" end="0"/>
                                            </p:txEl>
                                          </p:spTgt>
                                        </p:tgtEl>
                                        <p:attrNameLst>
                                          <p:attrName>style.rotation</p:attrName>
                                        </p:attrNameLst>
                                      </p:cBhvr>
                                      <p:tavLst>
                                        <p:tav tm="0">
                                          <p:val>
                                            <p:fltVal val="90"/>
                                          </p:val>
                                        </p:tav>
                                        <p:tav tm="100000">
                                          <p:val>
                                            <p:fltVal val="0"/>
                                          </p:val>
                                        </p:tav>
                                      </p:tavLst>
                                    </p:anim>
                                    <p:animEffect transition="in" filter="fade">
                                      <p:cBhvr>
                                        <p:cTn id="32" dur="10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7" grpId="0" build="p"/>
      <p:bldP spid="8"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9565" y="256902"/>
            <a:ext cx="9144000" cy="1098762"/>
          </a:xfrm>
        </p:spPr>
        <p:txBody>
          <a:bodyPr/>
          <a:lstStyle/>
          <a:p>
            <a:r>
              <a:rPr lang="en-US" dirty="0"/>
              <a:t>Office UI Fabric</a:t>
            </a:r>
          </a:p>
        </p:txBody>
      </p:sp>
      <p:sp>
        <p:nvSpPr>
          <p:cNvPr id="3" name="Content Placeholder 2"/>
          <p:cNvSpPr txBox="1">
            <a:spLocks/>
          </p:cNvSpPr>
          <p:nvPr/>
        </p:nvSpPr>
        <p:spPr>
          <a:xfrm>
            <a:off x="529605" y="1427672"/>
            <a:ext cx="10515600" cy="4351338"/>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dirty="0"/>
              <a:t>Front-End </a:t>
            </a:r>
            <a:r>
              <a:rPr lang="en-GB" dirty="0" smtClean="0"/>
              <a:t>Framework</a:t>
            </a:r>
          </a:p>
          <a:p>
            <a:r>
              <a:rPr lang="en-GB" dirty="0" smtClean="0"/>
              <a:t>Responsive and mobile-first</a:t>
            </a:r>
          </a:p>
          <a:p>
            <a:r>
              <a:rPr lang="en-GB" dirty="0" smtClean="0"/>
              <a:t>Office 365 User Experience</a:t>
            </a:r>
            <a:endParaRPr lang="en-GB" dirty="0"/>
          </a:p>
          <a:p>
            <a:r>
              <a:rPr lang="en-GB" dirty="0"/>
              <a:t>Support to React, </a:t>
            </a:r>
            <a:r>
              <a:rPr lang="en-GB" dirty="0" smtClean="0"/>
              <a:t>Angular, JS and IOS</a:t>
            </a:r>
            <a:endParaRPr lang="en-GB" dirty="0"/>
          </a:p>
          <a:p>
            <a:r>
              <a:rPr lang="en-GB" dirty="0"/>
              <a:t>Many components </a:t>
            </a:r>
            <a:r>
              <a:rPr lang="en-GB" dirty="0" smtClean="0"/>
              <a:t>available</a:t>
            </a:r>
          </a:p>
          <a:p>
            <a:r>
              <a:rPr lang="en-GB" dirty="0" smtClean="0"/>
              <a:t>Open source</a:t>
            </a:r>
            <a:endParaRPr lang="en-GB" dirty="0"/>
          </a:p>
        </p:txBody>
      </p:sp>
    </p:spTree>
    <p:extLst>
      <p:ext uri="{BB962C8B-B14F-4D97-AF65-F5344CB8AC3E}">
        <p14:creationId xmlns:p14="http://schemas.microsoft.com/office/powerpoint/2010/main" val="3793733174"/>
      </p:ext>
    </p:extLst>
  </p:cSld>
  <p:clrMapOvr>
    <a:masterClrMapping/>
  </p:clrMapOvr>
  <mc:AlternateContent xmlns:mc="http://schemas.openxmlformats.org/markup-compatibility/2006" xmlns:p14="http://schemas.microsoft.com/office/powerpoint/2010/main">
    <mc:Choice Requires="p14">
      <p:transition spd="slow" p14:dur="3000">
        <p:fade/>
      </p:transition>
    </mc:Choice>
    <mc:Fallback xmlns="">
      <p:transition spd="slow">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smtClean="0"/>
              <a:t>Components</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5589" y="1193006"/>
            <a:ext cx="4829175" cy="2924175"/>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10125" y="1409030"/>
            <a:ext cx="1543050" cy="295275"/>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74221" y="1409030"/>
            <a:ext cx="1543050" cy="590550"/>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86389" y="1401787"/>
            <a:ext cx="2752725" cy="295275"/>
          </a:xfrm>
          <a:prstGeom prst="rect">
            <a:avLst/>
          </a:prstGeom>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296375" y="1409030"/>
            <a:ext cx="2114550" cy="314325"/>
          </a:xfrm>
          <a:prstGeom prst="rect">
            <a:avLst/>
          </a:prstGeom>
        </p:spPr>
      </p:pic>
      <p:pic>
        <p:nvPicPr>
          <p:cNvPr id="8" name="Picture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210125" y="2124011"/>
            <a:ext cx="2952750" cy="295275"/>
          </a:xfrm>
          <a:prstGeom prst="rect">
            <a:avLst/>
          </a:prstGeom>
        </p:spPr>
      </p:pic>
      <p:pic>
        <p:nvPicPr>
          <p:cNvPr id="9" name="Picture 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191226" y="2108528"/>
            <a:ext cx="1543050" cy="314325"/>
          </a:xfrm>
          <a:prstGeom prst="rect">
            <a:avLst/>
          </a:prstGeom>
        </p:spPr>
      </p:pic>
      <p:pic>
        <p:nvPicPr>
          <p:cNvPr id="10" name="Picture 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210125" y="2592153"/>
            <a:ext cx="5800725" cy="323850"/>
          </a:xfrm>
          <a:prstGeom prst="rect">
            <a:avLst/>
          </a:prstGeom>
        </p:spPr>
      </p:pic>
      <p:pic>
        <p:nvPicPr>
          <p:cNvPr id="11" name="Picture 10"/>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178535" y="2894671"/>
            <a:ext cx="2828925" cy="3638550"/>
          </a:xfrm>
          <a:prstGeom prst="rect">
            <a:avLst/>
          </a:prstGeom>
        </p:spPr>
      </p:pic>
      <p:pic>
        <p:nvPicPr>
          <p:cNvPr id="12" name="Picture 11"/>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281713" y="2916003"/>
            <a:ext cx="2905125" cy="1743075"/>
          </a:xfrm>
          <a:prstGeom prst="rect">
            <a:avLst/>
          </a:prstGeom>
        </p:spPr>
      </p:pic>
      <p:pic>
        <p:nvPicPr>
          <p:cNvPr id="14" name="Picture 13"/>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85589" y="4129088"/>
            <a:ext cx="3486150" cy="1771650"/>
          </a:xfrm>
          <a:prstGeom prst="rect">
            <a:avLst/>
          </a:prstGeom>
        </p:spPr>
      </p:pic>
      <p:pic>
        <p:nvPicPr>
          <p:cNvPr id="15" name="Picture 14"/>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281713" y="4659078"/>
            <a:ext cx="2847975" cy="1190625"/>
          </a:xfrm>
          <a:prstGeom prst="rect">
            <a:avLst/>
          </a:prstGeom>
        </p:spPr>
      </p:pic>
      <p:pic>
        <p:nvPicPr>
          <p:cNvPr id="16" name="Picture 15"/>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8281713" y="5903653"/>
            <a:ext cx="3152775" cy="590550"/>
          </a:xfrm>
          <a:prstGeom prst="rect">
            <a:avLst/>
          </a:prstGeom>
        </p:spPr>
      </p:pic>
      <p:pic>
        <p:nvPicPr>
          <p:cNvPr id="17" name="Picture 16"/>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0229800" y="1769841"/>
            <a:ext cx="1562100" cy="400050"/>
          </a:xfrm>
          <a:prstGeom prst="rect">
            <a:avLst/>
          </a:prstGeom>
        </p:spPr>
      </p:pic>
      <p:pic>
        <p:nvPicPr>
          <p:cNvPr id="18" name="Picture 17"/>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0291811" y="2176306"/>
            <a:ext cx="1543050" cy="295275"/>
          </a:xfrm>
          <a:prstGeom prst="rect">
            <a:avLst/>
          </a:prstGeom>
        </p:spPr>
      </p:pic>
    </p:spTree>
    <p:extLst>
      <p:ext uri="{BB962C8B-B14F-4D97-AF65-F5344CB8AC3E}">
        <p14:creationId xmlns:p14="http://schemas.microsoft.com/office/powerpoint/2010/main" val="2150372806"/>
      </p:ext>
    </p:extLst>
  </p:cSld>
  <p:clrMapOvr>
    <a:masterClrMapping/>
  </p:clrMapOvr>
  <mc:AlternateContent xmlns:mc="http://schemas.openxmlformats.org/markup-compatibility/2006" xmlns:p14="http://schemas.microsoft.com/office/powerpoint/2010/main">
    <mc:Choice Requires="p14">
      <p:transition spd="slow" p14:dur="3000">
        <p:fade/>
      </p:transition>
    </mc:Choice>
    <mc:Fallback xmlns="">
      <p:transition spd="slow">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smtClean="0"/>
              <a:t>Icons</a:t>
            </a:r>
            <a:endParaRPr lang="en-US" dirty="0"/>
          </a:p>
        </p:txBody>
      </p:sp>
      <p:pic>
        <p:nvPicPr>
          <p:cNvPr id="3" name="Picture 2"/>
          <p:cNvPicPr>
            <a:picLocks noChangeAspect="1"/>
          </p:cNvPicPr>
          <p:nvPr/>
        </p:nvPicPr>
        <p:blipFill>
          <a:blip r:embed="rId2"/>
          <a:stretch>
            <a:fillRect/>
          </a:stretch>
        </p:blipFill>
        <p:spPr>
          <a:xfrm>
            <a:off x="274639" y="1048990"/>
            <a:ext cx="7488832" cy="5381708"/>
          </a:xfrm>
          <a:prstGeom prst="rect">
            <a:avLst/>
          </a:prstGeom>
        </p:spPr>
      </p:pic>
      <p:grpSp>
        <p:nvGrpSpPr>
          <p:cNvPr id="4" name="Group 3"/>
          <p:cNvGrpSpPr/>
          <p:nvPr/>
        </p:nvGrpSpPr>
        <p:grpSpPr>
          <a:xfrm>
            <a:off x="8882533" y="1048990"/>
            <a:ext cx="2592289" cy="792088"/>
            <a:chOff x="6017574" y="1174439"/>
            <a:chExt cx="5777588" cy="2757425"/>
          </a:xfrm>
        </p:grpSpPr>
        <p:sp>
          <p:nvSpPr>
            <p:cNvPr id="5" name="Rectangle 5"/>
            <p:cNvSpPr/>
            <p:nvPr/>
          </p:nvSpPr>
          <p:spPr bwMode="auto">
            <a:xfrm>
              <a:off x="6017574" y="1174439"/>
              <a:ext cx="5777588" cy="2757425"/>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360000" tIns="36000" rIns="108000" bIns="34280" rtlCol="0" anchor="ctr" anchorCtr="0"/>
            <a:lstStyle/>
            <a:p>
              <a:pPr defTabSz="932037"/>
              <a:r>
                <a:rPr lang="en-US" sz="2000" dirty="0" smtClean="0">
                  <a:solidFill>
                    <a:schemeClr val="bg1"/>
                  </a:solidFill>
                  <a:ea typeface="Segoe UI" pitchFamily="34" charset="0"/>
                  <a:cs typeface="Segoe UI" pitchFamily="34" charset="0"/>
                </a:rPr>
                <a:t>708 Icons available</a:t>
              </a:r>
              <a:endParaRPr lang="en-US" sz="2000" dirty="0">
                <a:solidFill>
                  <a:schemeClr val="bg1"/>
                </a:solidFill>
                <a:ea typeface="Segoe UI" pitchFamily="34" charset="0"/>
                <a:cs typeface="Segoe UI" pitchFamily="34" charset="0"/>
              </a:endParaRPr>
            </a:p>
          </p:txBody>
        </p:sp>
        <p:sp>
          <p:nvSpPr>
            <p:cNvPr id="6" name="Rectangle 6"/>
            <p:cNvSpPr/>
            <p:nvPr/>
          </p:nvSpPr>
          <p:spPr bwMode="auto">
            <a:xfrm>
              <a:off x="6017576" y="1174439"/>
              <a:ext cx="350194" cy="2757425"/>
            </a:xfrm>
            <a:prstGeom prst="rect">
              <a:avLst/>
            </a:prstGeom>
            <a:solidFill>
              <a:schemeClr val="accent5">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ctr"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3665346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500"/>
                                        <p:tgtEl>
                                          <p:spTgt spid="3"/>
                                        </p:tgtEl>
                                      </p:cBhvr>
                                    </p:animEffect>
                                  </p:childTnLst>
                                </p:cTn>
                              </p:par>
                            </p:childTnLst>
                          </p:cTn>
                        </p:par>
                        <p:par>
                          <p:cTn id="8" fill="hold">
                            <p:stCondLst>
                              <p:cond delay="1500"/>
                            </p:stCondLst>
                            <p:childTnLst>
                              <p:par>
                                <p:cTn id="9" presetID="45"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2000"/>
                                        <p:tgtEl>
                                          <p:spTgt spid="4"/>
                                        </p:tgtEl>
                                      </p:cBhvr>
                                    </p:animEffect>
                                    <p:anim calcmode="lin" valueType="num">
                                      <p:cBhvr>
                                        <p:cTn id="12" dur="2000" fill="hold"/>
                                        <p:tgtEl>
                                          <p:spTgt spid="4"/>
                                        </p:tgtEl>
                                        <p:attrNameLst>
                                          <p:attrName>ppt_w</p:attrName>
                                        </p:attrNameLst>
                                      </p:cBhvr>
                                      <p:tavLst>
                                        <p:tav tm="0" fmla="#ppt_w*sin(2.5*pi*$)">
                                          <p:val>
                                            <p:fltVal val="0"/>
                                          </p:val>
                                        </p:tav>
                                        <p:tav tm="100000">
                                          <p:val>
                                            <p:fltVal val="1"/>
                                          </p:val>
                                        </p:tav>
                                      </p:tavLst>
                                    </p:anim>
                                    <p:anim calcmode="lin" valueType="num">
                                      <p:cBhvr>
                                        <p:cTn id="13" dur="2000" fill="hold"/>
                                        <p:tgtEl>
                                          <p:spTgt spid="4"/>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1573" y="112886"/>
            <a:ext cx="9144000" cy="1098762"/>
          </a:xfrm>
        </p:spPr>
        <p:txBody>
          <a:bodyPr/>
          <a:lstStyle/>
          <a:p>
            <a:r>
              <a:rPr lang="de-DE" dirty="0" smtClean="0"/>
              <a:t>Open </a:t>
            </a:r>
            <a:r>
              <a:rPr lang="de-DE" dirty="0" err="1" smtClean="0"/>
              <a:t>source</a:t>
            </a:r>
            <a:endParaRPr lang="en-US" dirty="0"/>
          </a:p>
        </p:txBody>
      </p:sp>
      <p:pic>
        <p:nvPicPr>
          <p:cNvPr id="4" name="Picture 3"/>
          <p:cNvPicPr>
            <a:picLocks noChangeAspect="1"/>
          </p:cNvPicPr>
          <p:nvPr/>
        </p:nvPicPr>
        <p:blipFill>
          <a:blip r:embed="rId2"/>
          <a:stretch>
            <a:fillRect/>
          </a:stretch>
        </p:blipFill>
        <p:spPr>
          <a:xfrm>
            <a:off x="1750336" y="1208996"/>
            <a:ext cx="6126474" cy="3216399"/>
          </a:xfrm>
          <a:prstGeom prst="rect">
            <a:avLst/>
          </a:prstGeom>
        </p:spPr>
      </p:pic>
      <p:sp>
        <p:nvSpPr>
          <p:cNvPr id="5" name="TextBox 4"/>
          <p:cNvSpPr txBox="1"/>
          <p:nvPr/>
        </p:nvSpPr>
        <p:spPr>
          <a:xfrm>
            <a:off x="385589" y="4793406"/>
            <a:ext cx="6978321" cy="1037207"/>
          </a:xfrm>
          <a:prstGeom prst="rect">
            <a:avLst/>
          </a:prstGeom>
          <a:noFill/>
        </p:spPr>
        <p:txBody>
          <a:bodyPr wrap="non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GB" sz="2400" dirty="0">
                <a:gradFill>
                  <a:gsLst>
                    <a:gs pos="2917">
                      <a:schemeClr val="tx1"/>
                    </a:gs>
                    <a:gs pos="30000">
                      <a:schemeClr val="tx1"/>
                    </a:gs>
                  </a:gsLst>
                  <a:lin ang="5400000" scaled="0"/>
                </a:gradFill>
              </a:rPr>
              <a:t>https://github.com/OfficeDev/Office-UI-Fabric</a:t>
            </a:r>
            <a:endParaRPr lang="nl-BE" sz="24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https://dev.office.com/fabric</a:t>
            </a:r>
            <a:endParaRPr lang="en-US" sz="2400" dirty="0" smtClean="0">
              <a:gradFill>
                <a:gsLst>
                  <a:gs pos="2917">
                    <a:schemeClr val="tx1"/>
                  </a:gs>
                  <a:gs pos="30000">
                    <a:schemeClr val="tx1"/>
                  </a:gs>
                </a:gsLst>
                <a:lin ang="5400000" scaled="0"/>
              </a:gradFill>
            </a:endParaRPr>
          </a:p>
        </p:txBody>
      </p:sp>
      <p:grpSp>
        <p:nvGrpSpPr>
          <p:cNvPr id="11" name="Group 10"/>
          <p:cNvGrpSpPr/>
          <p:nvPr/>
        </p:nvGrpSpPr>
        <p:grpSpPr>
          <a:xfrm>
            <a:off x="9693026" y="1553046"/>
            <a:ext cx="2592288" cy="2088360"/>
            <a:chOff x="6017574" y="1174439"/>
            <a:chExt cx="5777588" cy="2757425"/>
          </a:xfrm>
        </p:grpSpPr>
        <p:sp>
          <p:nvSpPr>
            <p:cNvPr id="12" name="Rectangle 11"/>
            <p:cNvSpPr/>
            <p:nvPr/>
          </p:nvSpPr>
          <p:spPr bwMode="auto">
            <a:xfrm>
              <a:off x="6017574" y="1174439"/>
              <a:ext cx="5777588" cy="2757425"/>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360000" tIns="36000" rIns="108000" bIns="34280" rtlCol="0" anchor="ctr" anchorCtr="0"/>
            <a:lstStyle/>
            <a:p>
              <a:pPr defTabSz="932037"/>
              <a:r>
                <a:rPr lang="en-US" sz="3600" dirty="0">
                  <a:solidFill>
                    <a:schemeClr val="bg1"/>
                  </a:solidFill>
                  <a:ea typeface="Segoe UI" pitchFamily="34" charset="0"/>
                  <a:cs typeface="Segoe UI" pitchFamily="34" charset="0"/>
                </a:rPr>
                <a:t>Fabric JS</a:t>
              </a:r>
            </a:p>
            <a:p>
              <a:pPr defTabSz="932037"/>
              <a:r>
                <a:rPr lang="de-DE" sz="2000" dirty="0">
                  <a:solidFill>
                    <a:schemeClr val="bg1"/>
                  </a:solidFill>
                  <a:ea typeface="Segoe UI" pitchFamily="34" charset="0"/>
                  <a:cs typeface="Segoe UI" pitchFamily="34" charset="0"/>
                </a:rPr>
                <a:t>Lightweight </a:t>
              </a:r>
              <a:r>
                <a:rPr lang="de-DE" sz="2000" dirty="0" err="1">
                  <a:solidFill>
                    <a:schemeClr val="bg1"/>
                  </a:solidFill>
                  <a:ea typeface="Segoe UI" pitchFamily="34" charset="0"/>
                  <a:cs typeface="Segoe UI" pitchFamily="34" charset="0"/>
                </a:rPr>
                <a:t>and</a:t>
              </a:r>
              <a:r>
                <a:rPr lang="de-DE" sz="2000" dirty="0">
                  <a:solidFill>
                    <a:schemeClr val="bg1"/>
                  </a:solidFill>
                  <a:ea typeface="Segoe UI" pitchFamily="34" charset="0"/>
                  <a:cs typeface="Segoe UI" pitchFamily="34" charset="0"/>
                </a:rPr>
                <a:t> simple </a:t>
              </a:r>
              <a:r>
                <a:rPr lang="de-DE" sz="2000" dirty="0" err="1">
                  <a:solidFill>
                    <a:schemeClr val="bg1"/>
                  </a:solidFill>
                  <a:ea typeface="Segoe UI" pitchFamily="34" charset="0"/>
                  <a:cs typeface="Segoe UI" pitchFamily="34" charset="0"/>
                </a:rPr>
                <a:t>components</a:t>
              </a:r>
              <a:r>
                <a:rPr lang="de-DE" sz="2000" dirty="0">
                  <a:solidFill>
                    <a:schemeClr val="bg1"/>
                  </a:solidFill>
                  <a:ea typeface="Segoe UI" pitchFamily="34" charset="0"/>
                  <a:cs typeface="Segoe UI" pitchFamily="34" charset="0"/>
                </a:rPr>
                <a:t> in </a:t>
              </a:r>
              <a:r>
                <a:rPr lang="de-DE" sz="2000" dirty="0" err="1">
                  <a:solidFill>
                    <a:schemeClr val="bg1"/>
                  </a:solidFill>
                  <a:ea typeface="Segoe UI" pitchFamily="34" charset="0"/>
                  <a:cs typeface="Segoe UI" pitchFamily="34" charset="0"/>
                </a:rPr>
                <a:t>vanilla</a:t>
              </a:r>
              <a:r>
                <a:rPr lang="de-DE" sz="2000" dirty="0">
                  <a:solidFill>
                    <a:schemeClr val="bg1"/>
                  </a:solidFill>
                  <a:ea typeface="Segoe UI" pitchFamily="34" charset="0"/>
                  <a:cs typeface="Segoe UI" pitchFamily="34" charset="0"/>
                </a:rPr>
                <a:t> </a:t>
              </a:r>
              <a:r>
                <a:rPr lang="de-DE" sz="2000" dirty="0" err="1">
                  <a:solidFill>
                    <a:schemeClr val="bg1"/>
                  </a:solidFill>
                  <a:ea typeface="Segoe UI" pitchFamily="34" charset="0"/>
                  <a:cs typeface="Segoe UI" pitchFamily="34" charset="0"/>
                </a:rPr>
                <a:t>Javascript</a:t>
              </a:r>
              <a:endParaRPr lang="en-US" sz="2000" dirty="0">
                <a:solidFill>
                  <a:schemeClr val="bg1"/>
                </a:solidFill>
                <a:ea typeface="Segoe UI" pitchFamily="34" charset="0"/>
                <a:cs typeface="Segoe UI" pitchFamily="34" charset="0"/>
              </a:endParaRPr>
            </a:p>
          </p:txBody>
        </p:sp>
        <p:sp>
          <p:nvSpPr>
            <p:cNvPr id="13" name="Rectangle 12"/>
            <p:cNvSpPr/>
            <p:nvPr/>
          </p:nvSpPr>
          <p:spPr bwMode="auto">
            <a:xfrm>
              <a:off x="6017576" y="1174439"/>
              <a:ext cx="350194" cy="2757425"/>
            </a:xfrm>
            <a:prstGeom prst="rect">
              <a:avLst/>
            </a:prstGeom>
            <a:solidFill>
              <a:schemeClr val="accent3">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ctr"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14" name="Group 13"/>
          <p:cNvGrpSpPr/>
          <p:nvPr/>
        </p:nvGrpSpPr>
        <p:grpSpPr>
          <a:xfrm>
            <a:off x="9674621" y="3857302"/>
            <a:ext cx="2592289" cy="2088128"/>
            <a:chOff x="6017574" y="1174439"/>
            <a:chExt cx="5777588" cy="2757425"/>
          </a:xfrm>
        </p:grpSpPr>
        <p:sp>
          <p:nvSpPr>
            <p:cNvPr id="15" name="Rectangle 5"/>
            <p:cNvSpPr/>
            <p:nvPr/>
          </p:nvSpPr>
          <p:spPr bwMode="auto">
            <a:xfrm>
              <a:off x="6017574" y="1174439"/>
              <a:ext cx="5777588" cy="2757425"/>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360000" tIns="36000" rIns="108000" bIns="34280" rtlCol="0" anchor="ctr" anchorCtr="0"/>
            <a:lstStyle/>
            <a:p>
              <a:pPr defTabSz="932037"/>
              <a:r>
                <a:rPr lang="en-US" sz="3600" dirty="0">
                  <a:solidFill>
                    <a:schemeClr val="bg1"/>
                  </a:solidFill>
                  <a:ea typeface="Segoe UI" pitchFamily="34" charset="0"/>
                  <a:cs typeface="Segoe UI" pitchFamily="34" charset="0"/>
                </a:rPr>
                <a:t>Fabric </a:t>
              </a:r>
              <a:r>
                <a:rPr lang="en-US" sz="3600" dirty="0" smtClean="0">
                  <a:solidFill>
                    <a:schemeClr val="bg1"/>
                  </a:solidFill>
                  <a:ea typeface="Segoe UI" pitchFamily="34" charset="0"/>
                  <a:cs typeface="Segoe UI" pitchFamily="34" charset="0"/>
                </a:rPr>
                <a:t>IOS</a:t>
              </a:r>
              <a:endParaRPr lang="en-US" sz="3600" dirty="0">
                <a:solidFill>
                  <a:schemeClr val="bg1"/>
                </a:solidFill>
                <a:ea typeface="Segoe UI" pitchFamily="34" charset="0"/>
                <a:cs typeface="Segoe UI" pitchFamily="34" charset="0"/>
              </a:endParaRPr>
            </a:p>
            <a:p>
              <a:pPr defTabSz="932037"/>
              <a:r>
                <a:rPr lang="en-US" sz="2000" dirty="0">
                  <a:solidFill>
                    <a:schemeClr val="bg1"/>
                  </a:solidFill>
                  <a:ea typeface="Segoe UI" pitchFamily="34" charset="0"/>
                  <a:cs typeface="Segoe UI" pitchFamily="34" charset="0"/>
                </a:rPr>
                <a:t>Native iOS styling and components written in Swift</a:t>
              </a:r>
            </a:p>
          </p:txBody>
        </p:sp>
        <p:sp>
          <p:nvSpPr>
            <p:cNvPr id="16" name="Rectangle 6"/>
            <p:cNvSpPr/>
            <p:nvPr/>
          </p:nvSpPr>
          <p:spPr bwMode="auto">
            <a:xfrm>
              <a:off x="6017576" y="1174439"/>
              <a:ext cx="350194" cy="2757425"/>
            </a:xfrm>
            <a:prstGeom prst="rect">
              <a:avLst/>
            </a:prstGeom>
            <a:solidFill>
              <a:schemeClr val="accent5">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ctr"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17" name="Group 16"/>
          <p:cNvGrpSpPr/>
          <p:nvPr/>
        </p:nvGrpSpPr>
        <p:grpSpPr>
          <a:xfrm>
            <a:off x="6866308" y="2763514"/>
            <a:ext cx="2592288" cy="2088360"/>
            <a:chOff x="9314581" y="2417142"/>
            <a:chExt cx="2592288" cy="2088360"/>
          </a:xfrm>
        </p:grpSpPr>
        <p:sp>
          <p:nvSpPr>
            <p:cNvPr id="18" name="Rectangle 5"/>
            <p:cNvSpPr/>
            <p:nvPr/>
          </p:nvSpPr>
          <p:spPr bwMode="auto">
            <a:xfrm>
              <a:off x="9314581" y="2417142"/>
              <a:ext cx="2592288" cy="2088360"/>
            </a:xfrm>
            <a:prstGeom prst="rect">
              <a:avLst/>
            </a:prstGeom>
            <a:solidFill>
              <a:srgbClr val="5B2C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360000" tIns="36000" rIns="108000" bIns="34280" rtlCol="0" anchor="ctr" anchorCtr="0"/>
            <a:lstStyle/>
            <a:p>
              <a:pPr defTabSz="932037"/>
              <a:r>
                <a:rPr lang="en-US" sz="3600" dirty="0" smtClean="0">
                  <a:solidFill>
                    <a:schemeClr val="bg1"/>
                  </a:solidFill>
                  <a:ea typeface="Segoe UI" pitchFamily="34" charset="0"/>
                  <a:cs typeface="Segoe UI" pitchFamily="34" charset="0"/>
                </a:rPr>
                <a:t>AngularJS</a:t>
              </a:r>
              <a:endParaRPr lang="en-US" sz="3600" dirty="0">
                <a:solidFill>
                  <a:schemeClr val="bg1"/>
                </a:solidFill>
                <a:ea typeface="Segoe UI" pitchFamily="34" charset="0"/>
                <a:cs typeface="Segoe UI" pitchFamily="34" charset="0"/>
              </a:endParaRPr>
            </a:p>
            <a:p>
              <a:pPr defTabSz="932037"/>
              <a:r>
                <a:rPr lang="en-US" sz="2000" dirty="0">
                  <a:solidFill>
                    <a:schemeClr val="bg1"/>
                  </a:solidFill>
                  <a:ea typeface="Segoe UI" pitchFamily="34" charset="0"/>
                  <a:cs typeface="Segoe UI" pitchFamily="34" charset="0"/>
                </a:rPr>
                <a:t>Community-driven project for Angular apps</a:t>
              </a:r>
            </a:p>
          </p:txBody>
        </p:sp>
        <p:sp>
          <p:nvSpPr>
            <p:cNvPr id="19" name="Rectangle 6"/>
            <p:cNvSpPr/>
            <p:nvPr/>
          </p:nvSpPr>
          <p:spPr bwMode="auto">
            <a:xfrm>
              <a:off x="9314582" y="2417142"/>
              <a:ext cx="157125" cy="2088360"/>
            </a:xfrm>
            <a:prstGeom prst="rect">
              <a:avLst/>
            </a:prstGeom>
            <a:solidFill>
              <a:srgbClr val="3213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ctr" anchorCtr="0"/>
            <a:lstStyle/>
            <a:p>
              <a:pPr algn="ctr" defTabSz="932037"/>
              <a:endParaRPr lang="en-US" sz="60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20" name="Group 19"/>
          <p:cNvGrpSpPr/>
          <p:nvPr/>
        </p:nvGrpSpPr>
        <p:grpSpPr>
          <a:xfrm>
            <a:off x="6866309" y="400918"/>
            <a:ext cx="2592288" cy="2088360"/>
            <a:chOff x="6017574" y="1174439"/>
            <a:chExt cx="5777588" cy="2757425"/>
          </a:xfrm>
        </p:grpSpPr>
        <p:sp>
          <p:nvSpPr>
            <p:cNvPr id="21" name="Rectangle 5"/>
            <p:cNvSpPr/>
            <p:nvPr/>
          </p:nvSpPr>
          <p:spPr bwMode="auto">
            <a:xfrm>
              <a:off x="6017574" y="1174439"/>
              <a:ext cx="5777588" cy="275742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360000" tIns="36000" rIns="108000" bIns="34280" rtlCol="0" anchor="ctr" anchorCtr="0"/>
            <a:lstStyle/>
            <a:p>
              <a:pPr defTabSz="932037"/>
              <a:r>
                <a:rPr lang="en-US" sz="3600" dirty="0" smtClean="0">
                  <a:solidFill>
                    <a:schemeClr val="bg1"/>
                  </a:solidFill>
                  <a:ea typeface="Segoe UI" pitchFamily="34" charset="0"/>
                  <a:cs typeface="Segoe UI" pitchFamily="34" charset="0"/>
                </a:rPr>
                <a:t>React</a:t>
              </a:r>
              <a:endParaRPr lang="en-US" sz="3600" dirty="0">
                <a:solidFill>
                  <a:schemeClr val="bg1"/>
                </a:solidFill>
                <a:ea typeface="Segoe UI" pitchFamily="34" charset="0"/>
                <a:cs typeface="Segoe UI" pitchFamily="34" charset="0"/>
              </a:endParaRPr>
            </a:p>
            <a:p>
              <a:pPr defTabSz="932037"/>
              <a:r>
                <a:rPr lang="en-US" sz="2000" dirty="0">
                  <a:solidFill>
                    <a:schemeClr val="bg1"/>
                  </a:solidFill>
                  <a:ea typeface="Segoe UI" pitchFamily="34" charset="0"/>
                  <a:cs typeface="Segoe UI" pitchFamily="34" charset="0"/>
                </a:rPr>
                <a:t>Fabric’s robust, up-to-date components are built with React</a:t>
              </a:r>
            </a:p>
          </p:txBody>
        </p:sp>
        <p:sp>
          <p:nvSpPr>
            <p:cNvPr id="22" name="Rectangle 6"/>
            <p:cNvSpPr/>
            <p:nvPr/>
          </p:nvSpPr>
          <p:spPr bwMode="auto">
            <a:xfrm>
              <a:off x="6017576" y="1174439"/>
              <a:ext cx="350194" cy="2757425"/>
            </a:xfrm>
            <a:prstGeom prst="rect">
              <a:avLst/>
            </a:prstGeom>
            <a:solidFill>
              <a:schemeClr val="accent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ctr"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0871802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down)">
                                      <p:cBhvr>
                                        <p:cTn id="11" dur="5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45" presetClass="entr" presetSubtype="0" fill="hold" nodeType="click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fade">
                                      <p:cBhvr>
                                        <p:cTn id="16" dur="2000"/>
                                        <p:tgtEl>
                                          <p:spTgt spid="20"/>
                                        </p:tgtEl>
                                      </p:cBhvr>
                                    </p:animEffect>
                                    <p:anim calcmode="lin" valueType="num">
                                      <p:cBhvr>
                                        <p:cTn id="17" dur="2000" fill="hold"/>
                                        <p:tgtEl>
                                          <p:spTgt spid="20"/>
                                        </p:tgtEl>
                                        <p:attrNameLst>
                                          <p:attrName>ppt_w</p:attrName>
                                        </p:attrNameLst>
                                      </p:cBhvr>
                                      <p:tavLst>
                                        <p:tav tm="0" fmla="#ppt_w*sin(2.5*pi*$)">
                                          <p:val>
                                            <p:fltVal val="0"/>
                                          </p:val>
                                        </p:tav>
                                        <p:tav tm="100000">
                                          <p:val>
                                            <p:fltVal val="1"/>
                                          </p:val>
                                        </p:tav>
                                      </p:tavLst>
                                    </p:anim>
                                    <p:anim calcmode="lin" valueType="num">
                                      <p:cBhvr>
                                        <p:cTn id="18" dur="2000" fill="hold"/>
                                        <p:tgtEl>
                                          <p:spTgt spid="20"/>
                                        </p:tgtEl>
                                        <p:attrNameLst>
                                          <p:attrName>ppt_h</p:attrName>
                                        </p:attrNameLst>
                                      </p:cBhvr>
                                      <p:tavLst>
                                        <p:tav tm="0">
                                          <p:val>
                                            <p:strVal val="#ppt_h"/>
                                          </p:val>
                                        </p:tav>
                                        <p:tav tm="100000">
                                          <p:val>
                                            <p:strVal val="#ppt_h"/>
                                          </p:val>
                                        </p:tav>
                                      </p:tavLst>
                                    </p:anim>
                                  </p:childTnLst>
                                </p:cTn>
                              </p:par>
                            </p:childTnLst>
                          </p:cTn>
                        </p:par>
                      </p:childTnLst>
                    </p:cTn>
                  </p:par>
                  <p:par>
                    <p:cTn id="19" fill="hold">
                      <p:stCondLst>
                        <p:cond delay="indefinite"/>
                      </p:stCondLst>
                      <p:childTnLst>
                        <p:par>
                          <p:cTn id="20" fill="hold">
                            <p:stCondLst>
                              <p:cond delay="0"/>
                            </p:stCondLst>
                            <p:childTnLst>
                              <p:par>
                                <p:cTn id="21" presetID="45"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2000"/>
                                        <p:tgtEl>
                                          <p:spTgt spid="11"/>
                                        </p:tgtEl>
                                      </p:cBhvr>
                                    </p:animEffect>
                                    <p:anim calcmode="lin" valueType="num">
                                      <p:cBhvr>
                                        <p:cTn id="24" dur="2000" fill="hold"/>
                                        <p:tgtEl>
                                          <p:spTgt spid="11"/>
                                        </p:tgtEl>
                                        <p:attrNameLst>
                                          <p:attrName>ppt_w</p:attrName>
                                        </p:attrNameLst>
                                      </p:cBhvr>
                                      <p:tavLst>
                                        <p:tav tm="0" fmla="#ppt_w*sin(2.5*pi*$)">
                                          <p:val>
                                            <p:fltVal val="0"/>
                                          </p:val>
                                        </p:tav>
                                        <p:tav tm="100000">
                                          <p:val>
                                            <p:fltVal val="1"/>
                                          </p:val>
                                        </p:tav>
                                      </p:tavLst>
                                    </p:anim>
                                    <p:anim calcmode="lin" valueType="num">
                                      <p:cBhvr>
                                        <p:cTn id="25" dur="2000" fill="hold"/>
                                        <p:tgtEl>
                                          <p:spTgt spid="11"/>
                                        </p:tgtEl>
                                        <p:attrNameLst>
                                          <p:attrName>ppt_h</p:attrName>
                                        </p:attrNameLst>
                                      </p:cBhvr>
                                      <p:tavLst>
                                        <p:tav tm="0">
                                          <p:val>
                                            <p:strVal val="#ppt_h"/>
                                          </p:val>
                                        </p:tav>
                                        <p:tav tm="100000">
                                          <p:val>
                                            <p:strVal val="#ppt_h"/>
                                          </p:val>
                                        </p:tav>
                                      </p:tavLst>
                                    </p:anim>
                                  </p:childTnLst>
                                </p:cTn>
                              </p:par>
                            </p:childTnLst>
                          </p:cTn>
                        </p:par>
                      </p:childTnLst>
                    </p:cTn>
                  </p:par>
                  <p:par>
                    <p:cTn id="26" fill="hold">
                      <p:stCondLst>
                        <p:cond delay="indefinite"/>
                      </p:stCondLst>
                      <p:childTnLst>
                        <p:par>
                          <p:cTn id="27" fill="hold">
                            <p:stCondLst>
                              <p:cond delay="0"/>
                            </p:stCondLst>
                            <p:childTnLst>
                              <p:par>
                                <p:cTn id="28" presetID="45" presetClass="entr" presetSubtype="0" fill="hold" nodeType="clickEffect">
                                  <p:stCondLst>
                                    <p:cond delay="0"/>
                                  </p:stCondLst>
                                  <p:childTnLst>
                                    <p:set>
                                      <p:cBhvr>
                                        <p:cTn id="29" dur="1" fill="hold">
                                          <p:stCondLst>
                                            <p:cond delay="0"/>
                                          </p:stCondLst>
                                        </p:cTn>
                                        <p:tgtEl>
                                          <p:spTgt spid="17"/>
                                        </p:tgtEl>
                                        <p:attrNameLst>
                                          <p:attrName>style.visibility</p:attrName>
                                        </p:attrNameLst>
                                      </p:cBhvr>
                                      <p:to>
                                        <p:strVal val="visible"/>
                                      </p:to>
                                    </p:set>
                                    <p:animEffect transition="in" filter="fade">
                                      <p:cBhvr>
                                        <p:cTn id="30" dur="2000"/>
                                        <p:tgtEl>
                                          <p:spTgt spid="17"/>
                                        </p:tgtEl>
                                      </p:cBhvr>
                                    </p:animEffect>
                                    <p:anim calcmode="lin" valueType="num">
                                      <p:cBhvr>
                                        <p:cTn id="31" dur="2000" fill="hold"/>
                                        <p:tgtEl>
                                          <p:spTgt spid="17"/>
                                        </p:tgtEl>
                                        <p:attrNameLst>
                                          <p:attrName>ppt_w</p:attrName>
                                        </p:attrNameLst>
                                      </p:cBhvr>
                                      <p:tavLst>
                                        <p:tav tm="0" fmla="#ppt_w*sin(2.5*pi*$)">
                                          <p:val>
                                            <p:fltVal val="0"/>
                                          </p:val>
                                        </p:tav>
                                        <p:tav tm="100000">
                                          <p:val>
                                            <p:fltVal val="1"/>
                                          </p:val>
                                        </p:tav>
                                      </p:tavLst>
                                    </p:anim>
                                    <p:anim calcmode="lin" valueType="num">
                                      <p:cBhvr>
                                        <p:cTn id="32" dur="2000" fill="hold"/>
                                        <p:tgtEl>
                                          <p:spTgt spid="17"/>
                                        </p:tgtEl>
                                        <p:attrNameLst>
                                          <p:attrName>ppt_h</p:attrName>
                                        </p:attrNameLst>
                                      </p:cBhvr>
                                      <p:tavLst>
                                        <p:tav tm="0">
                                          <p:val>
                                            <p:strVal val="#ppt_h"/>
                                          </p:val>
                                        </p:tav>
                                        <p:tav tm="100000">
                                          <p:val>
                                            <p:strVal val="#ppt_h"/>
                                          </p:val>
                                        </p:tav>
                                      </p:tavLst>
                                    </p:anim>
                                  </p:childTnLst>
                                </p:cTn>
                              </p:par>
                            </p:childTnLst>
                          </p:cTn>
                        </p:par>
                      </p:childTnLst>
                    </p:cTn>
                  </p:par>
                  <p:par>
                    <p:cTn id="33" fill="hold">
                      <p:stCondLst>
                        <p:cond delay="indefinite"/>
                      </p:stCondLst>
                      <p:childTnLst>
                        <p:par>
                          <p:cTn id="34" fill="hold">
                            <p:stCondLst>
                              <p:cond delay="0"/>
                            </p:stCondLst>
                            <p:childTnLst>
                              <p:par>
                                <p:cTn id="35" presetID="45" presetClass="entr" presetSubtype="0" fill="hold" nodeType="click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2000"/>
                                        <p:tgtEl>
                                          <p:spTgt spid="14"/>
                                        </p:tgtEl>
                                      </p:cBhvr>
                                    </p:animEffect>
                                    <p:anim calcmode="lin" valueType="num">
                                      <p:cBhvr>
                                        <p:cTn id="38" dur="2000" fill="hold"/>
                                        <p:tgtEl>
                                          <p:spTgt spid="14"/>
                                        </p:tgtEl>
                                        <p:attrNameLst>
                                          <p:attrName>ppt_w</p:attrName>
                                        </p:attrNameLst>
                                      </p:cBhvr>
                                      <p:tavLst>
                                        <p:tav tm="0" fmla="#ppt_w*sin(2.5*pi*$)">
                                          <p:val>
                                            <p:fltVal val="0"/>
                                          </p:val>
                                        </p:tav>
                                        <p:tav tm="100000">
                                          <p:val>
                                            <p:fltVal val="1"/>
                                          </p:val>
                                        </p:tav>
                                      </p:tavLst>
                                    </p:anim>
                                    <p:anim calcmode="lin" valueType="num">
                                      <p:cBhvr>
                                        <p:cTn id="39" dur="2000" fill="hold"/>
                                        <p:tgtEl>
                                          <p:spTgt spid="14"/>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4124206"/>
          </a:xfrm>
        </p:spPr>
        <p:txBody>
          <a:bodyPr/>
          <a:lstStyle/>
          <a:p>
            <a:r>
              <a:rPr lang="de-DE" dirty="0" err="1" smtClean="0"/>
              <a:t>Responsive</a:t>
            </a:r>
            <a:r>
              <a:rPr lang="de-DE" dirty="0" smtClean="0"/>
              <a:t> </a:t>
            </a:r>
            <a:r>
              <a:rPr lang="de-DE" dirty="0" err="1" smtClean="0"/>
              <a:t>grid</a:t>
            </a:r>
            <a:endParaRPr lang="de-DE" dirty="0" smtClean="0"/>
          </a:p>
          <a:p>
            <a:r>
              <a:rPr lang="de-DE" dirty="0" err="1" smtClean="0"/>
              <a:t>Localization</a:t>
            </a:r>
            <a:endParaRPr lang="de-DE" dirty="0" smtClean="0"/>
          </a:p>
          <a:p>
            <a:r>
              <a:rPr lang="de-DE" dirty="0" smtClean="0"/>
              <a:t>Colors</a:t>
            </a:r>
          </a:p>
          <a:p>
            <a:r>
              <a:rPr lang="de-DE" dirty="0" smtClean="0"/>
              <a:t>Icons</a:t>
            </a:r>
          </a:p>
          <a:p>
            <a:r>
              <a:rPr lang="de-DE" dirty="0" err="1" smtClean="0"/>
              <a:t>Animations</a:t>
            </a:r>
            <a:endParaRPr lang="de-DE" dirty="0" smtClean="0"/>
          </a:p>
          <a:p>
            <a:r>
              <a:rPr lang="de-DE" dirty="0" err="1" smtClean="0"/>
              <a:t>Typography</a:t>
            </a:r>
            <a:endParaRPr lang="en-US" dirty="0"/>
          </a:p>
        </p:txBody>
      </p:sp>
      <p:sp>
        <p:nvSpPr>
          <p:cNvPr id="3" name="Title 2"/>
          <p:cNvSpPr>
            <a:spLocks noGrp="1"/>
          </p:cNvSpPr>
          <p:nvPr>
            <p:ph type="title"/>
          </p:nvPr>
        </p:nvSpPr>
        <p:spPr/>
        <p:txBody>
          <a:bodyPr/>
          <a:lstStyle/>
          <a:p>
            <a:r>
              <a:rPr lang="de-DE" dirty="0" smtClean="0"/>
              <a:t>Main Office UI </a:t>
            </a:r>
            <a:r>
              <a:rPr lang="de-DE" dirty="0" err="1" smtClean="0"/>
              <a:t>Fabric</a:t>
            </a:r>
            <a:r>
              <a:rPr lang="de-DE" dirty="0" smtClean="0"/>
              <a:t> </a:t>
            </a:r>
            <a:r>
              <a:rPr lang="de-DE" dirty="0" err="1" smtClean="0"/>
              <a:t>features</a:t>
            </a:r>
            <a:endParaRPr lang="en-US" dirty="0"/>
          </a:p>
        </p:txBody>
      </p:sp>
    </p:spTree>
    <p:extLst>
      <p:ext uri="{BB962C8B-B14F-4D97-AF65-F5344CB8AC3E}">
        <p14:creationId xmlns:p14="http://schemas.microsoft.com/office/powerpoint/2010/main" val="1639599871"/>
      </p:ext>
    </p:extLst>
  </p:cSld>
  <p:clrMapOvr>
    <a:masterClrMapping/>
  </p:clrMapOvr>
  <mc:AlternateContent xmlns:mc="http://schemas.openxmlformats.org/markup-compatibility/2006" xmlns:p14="http://schemas.microsoft.com/office/powerpoint/2010/main">
    <mc:Choice Requires="p14">
      <p:transition spd="slow" p14:dur="3000">
        <p:fade/>
      </p:transition>
    </mc:Choice>
    <mc:Fallback xmlns="">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89973" y="6130625"/>
            <a:ext cx="3125020" cy="854172"/>
          </a:xfrm>
          <a:prstGeom prst="rect">
            <a:avLst/>
          </a:prstGeom>
        </p:spPr>
      </p:pic>
      <p:pic>
        <p:nvPicPr>
          <p:cNvPr id="5" name="Picture 4"/>
          <p:cNvPicPr>
            <a:picLocks noChangeAspect="1"/>
          </p:cNvPicPr>
          <p:nvPr/>
        </p:nvPicPr>
        <p:blipFill>
          <a:blip r:embed="rId3"/>
          <a:stretch>
            <a:fillRect/>
          </a:stretch>
        </p:blipFill>
        <p:spPr>
          <a:xfrm>
            <a:off x="7282080" y="5745455"/>
            <a:ext cx="2425100" cy="418376"/>
          </a:xfrm>
          <a:prstGeom prst="rect">
            <a:avLst/>
          </a:prstGeom>
        </p:spPr>
      </p:pic>
      <p:pic>
        <p:nvPicPr>
          <p:cNvPr id="6" name="Picture 5"/>
          <p:cNvPicPr>
            <a:picLocks noChangeAspect="1"/>
          </p:cNvPicPr>
          <p:nvPr/>
        </p:nvPicPr>
        <p:blipFill>
          <a:blip r:embed="rId4"/>
          <a:stretch>
            <a:fillRect/>
          </a:stretch>
        </p:blipFill>
        <p:spPr>
          <a:xfrm>
            <a:off x="58834" y="5439845"/>
            <a:ext cx="2030639" cy="1039609"/>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41250" y="143412"/>
            <a:ext cx="3594409" cy="1360047"/>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85059" y="1737387"/>
            <a:ext cx="3170489" cy="627757"/>
          </a:xfrm>
          <a:prstGeom prst="rect">
            <a:avLst/>
          </a:prstGeom>
        </p:spPr>
      </p:pic>
      <p:pic>
        <p:nvPicPr>
          <p:cNvPr id="9" name="Picture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299678" y="1851376"/>
            <a:ext cx="3071015" cy="513769"/>
          </a:xfrm>
          <a:prstGeom prst="rect">
            <a:avLst/>
          </a:prstGeom>
        </p:spPr>
      </p:pic>
      <p:pic>
        <p:nvPicPr>
          <p:cNvPr id="10" name="Picture 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74152" y="3998934"/>
            <a:ext cx="1142109" cy="808096"/>
          </a:xfrm>
          <a:prstGeom prst="rect">
            <a:avLst/>
          </a:prstGeom>
        </p:spPr>
      </p:pic>
      <p:pic>
        <p:nvPicPr>
          <p:cNvPr id="11" name="Picture 1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868827" y="4073265"/>
            <a:ext cx="2005213" cy="818454"/>
          </a:xfrm>
          <a:prstGeom prst="rect">
            <a:avLst/>
          </a:prstGeom>
        </p:spPr>
      </p:pic>
      <p:pic>
        <p:nvPicPr>
          <p:cNvPr id="12" name="Picture 1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455020" y="2826110"/>
            <a:ext cx="1382775" cy="1382775"/>
          </a:xfrm>
          <a:prstGeom prst="rect">
            <a:avLst/>
          </a:prstGeom>
        </p:spPr>
      </p:pic>
      <p:pic>
        <p:nvPicPr>
          <p:cNvPr id="13" name="Picture 1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956738" y="4003203"/>
            <a:ext cx="2961716" cy="888515"/>
          </a:xfrm>
          <a:prstGeom prst="rect">
            <a:avLst/>
          </a:prstGeom>
        </p:spPr>
      </p:pic>
      <p:pic>
        <p:nvPicPr>
          <p:cNvPr id="14" name="Picture 13"/>
          <p:cNvPicPr>
            <a:picLocks noChangeAspect="1"/>
          </p:cNvPicPr>
          <p:nvPr/>
        </p:nvPicPr>
        <p:blipFill>
          <a:blip r:embed="rId12"/>
          <a:stretch>
            <a:fillRect/>
          </a:stretch>
        </p:blipFill>
        <p:spPr>
          <a:xfrm>
            <a:off x="2395270" y="6280054"/>
            <a:ext cx="2248293" cy="555314"/>
          </a:xfrm>
          <a:prstGeom prst="rect">
            <a:avLst/>
          </a:prstGeom>
        </p:spPr>
      </p:pic>
      <p:pic>
        <p:nvPicPr>
          <p:cNvPr id="15" name="Picture 14"/>
          <p:cNvPicPr>
            <a:picLocks noChangeAspect="1"/>
          </p:cNvPicPr>
          <p:nvPr/>
        </p:nvPicPr>
        <p:blipFill>
          <a:blip r:embed="rId13"/>
          <a:stretch>
            <a:fillRect/>
          </a:stretch>
        </p:blipFill>
        <p:spPr>
          <a:xfrm>
            <a:off x="5065865" y="5380531"/>
            <a:ext cx="1745180" cy="1566603"/>
          </a:xfrm>
          <a:prstGeom prst="rect">
            <a:avLst/>
          </a:prstGeom>
        </p:spPr>
      </p:pic>
      <p:pic>
        <p:nvPicPr>
          <p:cNvPr id="16" name="Picture 15"/>
          <p:cNvPicPr>
            <a:picLocks noChangeAspect="1"/>
          </p:cNvPicPr>
          <p:nvPr/>
        </p:nvPicPr>
        <p:blipFill>
          <a:blip r:embed="rId14"/>
          <a:stretch>
            <a:fillRect/>
          </a:stretch>
        </p:blipFill>
        <p:spPr>
          <a:xfrm>
            <a:off x="175708" y="3245451"/>
            <a:ext cx="2739905" cy="544094"/>
          </a:xfrm>
          <a:prstGeom prst="rect">
            <a:avLst/>
          </a:prstGeom>
        </p:spPr>
      </p:pic>
      <p:pic>
        <p:nvPicPr>
          <p:cNvPr id="17" name="Picture 16"/>
          <p:cNvPicPr>
            <a:picLocks noChangeAspect="1"/>
          </p:cNvPicPr>
          <p:nvPr/>
        </p:nvPicPr>
        <p:blipFill>
          <a:blip r:embed="rId15"/>
          <a:stretch>
            <a:fillRect/>
          </a:stretch>
        </p:blipFill>
        <p:spPr>
          <a:xfrm>
            <a:off x="5315449" y="3137783"/>
            <a:ext cx="1428698" cy="759429"/>
          </a:xfrm>
          <a:prstGeom prst="rect">
            <a:avLst/>
          </a:prstGeom>
        </p:spPr>
      </p:pic>
      <p:pic>
        <p:nvPicPr>
          <p:cNvPr id="18" name="Picture 17"/>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9548670" y="3279616"/>
            <a:ext cx="2607625" cy="458653"/>
          </a:xfrm>
          <a:prstGeom prst="rect">
            <a:avLst/>
          </a:prstGeom>
        </p:spPr>
      </p:pic>
      <p:pic>
        <p:nvPicPr>
          <p:cNvPr id="19" name="Picture 18"/>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3193054" y="3085727"/>
            <a:ext cx="1850608" cy="846431"/>
          </a:xfrm>
          <a:prstGeom prst="rect">
            <a:avLst/>
          </a:prstGeom>
        </p:spPr>
      </p:pic>
      <p:pic>
        <p:nvPicPr>
          <p:cNvPr id="20" name="Picture 19"/>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5432736" y="4319783"/>
            <a:ext cx="3134929" cy="438258"/>
          </a:xfrm>
          <a:prstGeom prst="rect">
            <a:avLst/>
          </a:prstGeom>
        </p:spPr>
      </p:pic>
    </p:spTree>
    <p:extLst>
      <p:ext uri="{BB962C8B-B14F-4D97-AF65-F5344CB8AC3E}">
        <p14:creationId xmlns:p14="http://schemas.microsoft.com/office/powerpoint/2010/main" val="41213380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smtClean="0"/>
              <a:t>Office UI </a:t>
            </a:r>
            <a:r>
              <a:rPr lang="de-DE" dirty="0" err="1" smtClean="0"/>
              <a:t>Fabric</a:t>
            </a:r>
            <a:r>
              <a:rPr lang="de-DE" dirty="0" smtClean="0"/>
              <a:t> </a:t>
            </a:r>
            <a:r>
              <a:rPr lang="de-DE" dirty="0" err="1" smtClean="0"/>
              <a:t>Grid</a:t>
            </a:r>
            <a:endParaRPr lang="en-US" dirty="0"/>
          </a:p>
        </p:txBody>
      </p:sp>
      <p:pic>
        <p:nvPicPr>
          <p:cNvPr id="3" name="Content Placeholder 3"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1477" y="1409030"/>
            <a:ext cx="8795887" cy="4000605"/>
          </a:xfrm>
          <a:prstGeom prst="rect">
            <a:avLst/>
          </a:prstGeom>
        </p:spPr>
      </p:pic>
    </p:spTree>
    <p:extLst>
      <p:ext uri="{BB962C8B-B14F-4D97-AF65-F5344CB8AC3E}">
        <p14:creationId xmlns:p14="http://schemas.microsoft.com/office/powerpoint/2010/main" val="985441716"/>
      </p:ext>
    </p:extLst>
  </p:cSld>
  <p:clrMapOvr>
    <a:masterClrMapping/>
  </p:clrMapOvr>
  <mc:AlternateContent xmlns:mc="http://schemas.openxmlformats.org/markup-compatibility/2006" xmlns:p14="http://schemas.microsoft.com/office/powerpoint/2010/main">
    <mc:Choice Requires="p14">
      <p:transition spd="slow" p14:dur="3000">
        <p:fade/>
      </p:transition>
    </mc:Choice>
    <mc:Fallback xmlns="">
      <p:transition spd="slow">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smtClean="0"/>
              <a:t>Office UI </a:t>
            </a:r>
            <a:r>
              <a:rPr lang="de-DE" dirty="0" err="1" smtClean="0"/>
              <a:t>Fabric</a:t>
            </a:r>
            <a:r>
              <a:rPr lang="de-DE" dirty="0" smtClean="0"/>
              <a:t> </a:t>
            </a:r>
            <a:r>
              <a:rPr lang="de-DE" dirty="0" err="1" smtClean="0"/>
              <a:t>classes</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198067123"/>
              </p:ext>
            </p:extLst>
          </p:nvPr>
        </p:nvGraphicFramePr>
        <p:xfrm>
          <a:off x="2073929" y="2057102"/>
          <a:ext cx="8290983" cy="2595880"/>
        </p:xfrm>
        <a:graphic>
          <a:graphicData uri="http://schemas.openxmlformats.org/drawingml/2006/table">
            <a:tbl>
              <a:tblPr firstRow="1" bandRow="1">
                <a:tableStyleId>{5C22544A-7EE6-4342-B048-85BDC9FD1C3A}</a:tableStyleId>
              </a:tblPr>
              <a:tblGrid>
                <a:gridCol w="2763661"/>
                <a:gridCol w="2763661"/>
                <a:gridCol w="2763661"/>
              </a:tblGrid>
              <a:tr h="370840">
                <a:tc>
                  <a:txBody>
                    <a:bodyPr/>
                    <a:lstStyle/>
                    <a:p>
                      <a:r>
                        <a:rPr lang="de-DE" dirty="0" smtClean="0"/>
                        <a:t>Class Name</a:t>
                      </a:r>
                      <a:endParaRPr lang="en-US" dirty="0"/>
                    </a:p>
                  </a:txBody>
                  <a:tcPr/>
                </a:tc>
                <a:tc>
                  <a:txBody>
                    <a:bodyPr/>
                    <a:lstStyle/>
                    <a:p>
                      <a:r>
                        <a:rPr lang="de-DE" dirty="0" smtClean="0"/>
                        <a:t>Range</a:t>
                      </a:r>
                      <a:endParaRPr lang="en-US" dirty="0"/>
                    </a:p>
                  </a:txBody>
                  <a:tcPr/>
                </a:tc>
                <a:tc>
                  <a:txBody>
                    <a:bodyPr/>
                    <a:lstStyle/>
                    <a:p>
                      <a:r>
                        <a:rPr lang="de-DE" dirty="0" smtClean="0"/>
                        <a:t>Breakpoint</a:t>
                      </a:r>
                      <a:endParaRPr lang="en-US" dirty="0"/>
                    </a:p>
                  </a:txBody>
                  <a:tcPr/>
                </a:tc>
              </a:tr>
              <a:tr h="370840">
                <a:tc>
                  <a:txBody>
                    <a:bodyPr/>
                    <a:lstStyle/>
                    <a:p>
                      <a:r>
                        <a:rPr lang="en-US" dirty="0" err="1" smtClean="0"/>
                        <a:t>ms</a:t>
                      </a:r>
                      <a:r>
                        <a:rPr lang="en-US" dirty="0" smtClean="0"/>
                        <a:t>-u-</a:t>
                      </a:r>
                      <a:r>
                        <a:rPr lang="en-US" dirty="0" err="1" smtClean="0"/>
                        <a:t>sm</a:t>
                      </a:r>
                      <a:r>
                        <a:rPr lang="en-US" b="1" i="1" dirty="0" err="1" smtClean="0"/>
                        <a:t>xx</a:t>
                      </a:r>
                      <a:endParaRPr lang="en-US" b="1" i="1" dirty="0"/>
                    </a:p>
                  </a:txBody>
                  <a:tcPr/>
                </a:tc>
                <a:tc>
                  <a:txBody>
                    <a:bodyPr/>
                    <a:lstStyle/>
                    <a:p>
                      <a:r>
                        <a:rPr lang="en-US" sz="1800" u="none" strike="noStrike" dirty="0" smtClean="0">
                          <a:effectLst/>
                          <a:latin typeface="inherit"/>
                        </a:rPr>
                        <a:t>320px - 479px</a:t>
                      </a:r>
                      <a:endParaRPr lang="en-US" dirty="0"/>
                    </a:p>
                  </a:txBody>
                  <a:tcPr/>
                </a:tc>
                <a:tc>
                  <a:txBody>
                    <a:bodyPr/>
                    <a:lstStyle/>
                    <a:p>
                      <a:r>
                        <a:rPr lang="en-US" sz="1800" u="none" strike="noStrike" dirty="0" smtClean="0">
                          <a:effectLst/>
                          <a:latin typeface="inherit"/>
                        </a:rPr>
                        <a:t>Small</a:t>
                      </a:r>
                      <a:endParaRPr lang="en-US" dirty="0"/>
                    </a:p>
                  </a:txBody>
                  <a:tcPr/>
                </a:tc>
              </a:tr>
              <a:tr h="370840">
                <a:tc>
                  <a:txBody>
                    <a:bodyPr/>
                    <a:lstStyle/>
                    <a:p>
                      <a:r>
                        <a:rPr lang="en-US" dirty="0" err="1" smtClean="0"/>
                        <a:t>ms</a:t>
                      </a:r>
                      <a:r>
                        <a:rPr lang="en-US" dirty="0" smtClean="0"/>
                        <a:t>-u-md</a:t>
                      </a:r>
                      <a:r>
                        <a:rPr lang="en-US" b="1" i="1" dirty="0" smtClean="0"/>
                        <a:t>xx</a:t>
                      </a:r>
                      <a:endParaRPr lang="en-US" b="1" i="1" dirty="0"/>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800" u="none" strike="noStrike" dirty="0" smtClean="0">
                          <a:effectLst/>
                          <a:latin typeface="inherit"/>
                        </a:rPr>
                        <a:t>480px - 639px</a:t>
                      </a:r>
                    </a:p>
                  </a:txBody>
                  <a:tcPr/>
                </a:tc>
                <a:tc>
                  <a:txBody>
                    <a:bodyPr/>
                    <a:lstStyle/>
                    <a:p>
                      <a:r>
                        <a:rPr lang="de-DE" dirty="0" smtClean="0"/>
                        <a:t>Medium</a:t>
                      </a:r>
                      <a:endParaRPr lang="en-US" dirty="0"/>
                    </a:p>
                  </a:txBody>
                  <a:tcPr/>
                </a:tc>
              </a:tr>
              <a:tr h="370840">
                <a:tc>
                  <a:txBody>
                    <a:bodyPr/>
                    <a:lstStyle/>
                    <a:p>
                      <a:r>
                        <a:rPr lang="en-US" dirty="0" err="1" smtClean="0"/>
                        <a:t>ms</a:t>
                      </a:r>
                      <a:r>
                        <a:rPr lang="en-US" dirty="0" smtClean="0"/>
                        <a:t>-u-</a:t>
                      </a:r>
                      <a:r>
                        <a:rPr lang="en-US" dirty="0" err="1" smtClean="0"/>
                        <a:t>lg</a:t>
                      </a:r>
                      <a:r>
                        <a:rPr lang="en-US" b="1" i="1" u="none" dirty="0" err="1" smtClean="0"/>
                        <a:t>xx</a:t>
                      </a:r>
                      <a:endParaRPr lang="en-US" b="1" i="1" u="none" dirty="0"/>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800" u="none" strike="noStrike" dirty="0" smtClean="0">
                          <a:effectLst/>
                          <a:latin typeface="inherit"/>
                        </a:rPr>
                        <a:t>640px - 1023px</a:t>
                      </a:r>
                    </a:p>
                  </a:txBody>
                  <a:tcPr/>
                </a:tc>
                <a:tc>
                  <a:txBody>
                    <a:bodyPr/>
                    <a:lstStyle/>
                    <a:p>
                      <a:r>
                        <a:rPr lang="de-DE" dirty="0" smtClean="0"/>
                        <a:t>Large</a:t>
                      </a:r>
                      <a:endParaRPr lang="en-US" dirty="0"/>
                    </a:p>
                  </a:txBody>
                  <a:tcPr/>
                </a:tc>
              </a:tr>
              <a:tr h="370840">
                <a:tc>
                  <a:txBody>
                    <a:bodyPr/>
                    <a:lstStyle/>
                    <a:p>
                      <a:r>
                        <a:rPr lang="en-US" dirty="0" err="1" smtClean="0"/>
                        <a:t>ms</a:t>
                      </a:r>
                      <a:r>
                        <a:rPr lang="en-US" dirty="0" smtClean="0"/>
                        <a:t>-u-x</a:t>
                      </a:r>
                      <a:r>
                        <a:rPr lang="en-US" b="1" i="1" dirty="0" smtClean="0"/>
                        <a:t>xx</a:t>
                      </a:r>
                      <a:endParaRPr lang="en-US" b="1" i="1" dirty="0"/>
                    </a:p>
                  </a:txBody>
                  <a:tcPr/>
                </a:tc>
                <a:tc>
                  <a:txBody>
                    <a:bodyPr/>
                    <a:lstStyle/>
                    <a:p>
                      <a:r>
                        <a:rPr lang="en-US" sz="1800" u="none" strike="noStrike" dirty="0" smtClean="0">
                          <a:effectLst/>
                          <a:latin typeface="inherit"/>
                        </a:rPr>
                        <a:t>1024px - 1365px</a:t>
                      </a:r>
                      <a:endParaRPr lang="en-US" dirty="0"/>
                    </a:p>
                  </a:txBody>
                  <a:tcPr/>
                </a:tc>
                <a:tc>
                  <a:txBody>
                    <a:bodyPr/>
                    <a:lstStyle/>
                    <a:p>
                      <a:r>
                        <a:rPr lang="de-DE" dirty="0" smtClean="0"/>
                        <a:t>Extra Large</a:t>
                      </a:r>
                    </a:p>
                  </a:txBody>
                  <a:tcPr/>
                </a:tc>
              </a:tr>
              <a:tr h="370840">
                <a:tc>
                  <a:txBody>
                    <a:bodyPr/>
                    <a:lstStyle/>
                    <a:p>
                      <a:r>
                        <a:rPr lang="en-US" dirty="0" err="1" smtClean="0"/>
                        <a:t>ms</a:t>
                      </a:r>
                      <a:r>
                        <a:rPr lang="en-US" dirty="0" smtClean="0"/>
                        <a:t>-u-</a:t>
                      </a:r>
                      <a:r>
                        <a:rPr lang="en-US" dirty="0" err="1" smtClean="0"/>
                        <a:t>xx</a:t>
                      </a:r>
                      <a:r>
                        <a:rPr lang="en-US" b="1" i="1" dirty="0" err="1" smtClean="0"/>
                        <a:t>xx</a:t>
                      </a:r>
                      <a:endParaRPr lang="en-US" b="1" i="1" dirty="0"/>
                    </a:p>
                  </a:txBody>
                  <a:tcPr/>
                </a:tc>
                <a:tc>
                  <a:txBody>
                    <a:bodyPr/>
                    <a:lstStyle/>
                    <a:p>
                      <a:r>
                        <a:rPr lang="en-US" sz="1800" u="none" strike="noStrike" dirty="0" smtClean="0">
                          <a:effectLst/>
                          <a:latin typeface="inherit"/>
                        </a:rPr>
                        <a:t>1366px - 1919px</a:t>
                      </a:r>
                      <a:endParaRPr lang="en-US" dirty="0"/>
                    </a:p>
                  </a:txBody>
                  <a:tcPr/>
                </a:tc>
                <a:tc>
                  <a:txBody>
                    <a:bodyPr/>
                    <a:lstStyle/>
                    <a:p>
                      <a:r>
                        <a:rPr lang="de-DE" dirty="0" smtClean="0"/>
                        <a:t>Extra</a:t>
                      </a:r>
                      <a:r>
                        <a:rPr lang="de-DE" baseline="0" dirty="0" smtClean="0"/>
                        <a:t> </a:t>
                      </a:r>
                      <a:r>
                        <a:rPr lang="de-DE" baseline="0" dirty="0" err="1" smtClean="0"/>
                        <a:t>Extra</a:t>
                      </a:r>
                      <a:r>
                        <a:rPr lang="de-DE" baseline="0" dirty="0" smtClean="0"/>
                        <a:t> Large</a:t>
                      </a:r>
                      <a:endParaRPr lang="en-US" dirty="0"/>
                    </a:p>
                  </a:txBody>
                  <a:tcPr/>
                </a:tc>
              </a:tr>
              <a:tr h="370840">
                <a:tc>
                  <a:txBody>
                    <a:bodyPr/>
                    <a:lstStyle/>
                    <a:p>
                      <a:r>
                        <a:rPr lang="en-US" dirty="0" err="1" smtClean="0"/>
                        <a:t>ms</a:t>
                      </a:r>
                      <a:r>
                        <a:rPr lang="en-US" dirty="0" smtClean="0"/>
                        <a:t>-u-</a:t>
                      </a:r>
                      <a:r>
                        <a:rPr lang="en-US" dirty="0" err="1" smtClean="0"/>
                        <a:t>xxx</a:t>
                      </a:r>
                      <a:r>
                        <a:rPr lang="en-US" b="1" i="1" dirty="0" err="1" smtClean="0"/>
                        <a:t>xx</a:t>
                      </a:r>
                      <a:endParaRPr lang="en-US" b="1" i="1" dirty="0"/>
                    </a:p>
                  </a:txBody>
                  <a:tcPr/>
                </a:tc>
                <a:tc>
                  <a:txBody>
                    <a:bodyPr/>
                    <a:lstStyle/>
                    <a:p>
                      <a:r>
                        <a:rPr lang="en-US" sz="1800" u="none" strike="noStrike" dirty="0" smtClean="0">
                          <a:effectLst/>
                          <a:latin typeface="inherit"/>
                        </a:rPr>
                        <a:t>1920px and up</a:t>
                      </a:r>
                      <a:endParaRPr lang="en-US" dirty="0"/>
                    </a:p>
                  </a:txBody>
                  <a:tcPr/>
                </a:tc>
                <a:tc>
                  <a:txBody>
                    <a:bodyPr/>
                    <a:lstStyle/>
                    <a:p>
                      <a:r>
                        <a:rPr lang="de-DE" dirty="0" smtClean="0"/>
                        <a:t>Extra </a:t>
                      </a:r>
                      <a:r>
                        <a:rPr lang="de-DE" dirty="0" err="1" smtClean="0"/>
                        <a:t>Extra</a:t>
                      </a:r>
                      <a:r>
                        <a:rPr lang="de-DE" dirty="0" smtClean="0"/>
                        <a:t> </a:t>
                      </a:r>
                      <a:r>
                        <a:rPr lang="de-DE" dirty="0" err="1" smtClean="0"/>
                        <a:t>Extra</a:t>
                      </a:r>
                      <a:r>
                        <a:rPr lang="de-DE" dirty="0" smtClean="0"/>
                        <a:t> Large</a:t>
                      </a:r>
                      <a:endParaRPr lang="en-US" dirty="0"/>
                    </a:p>
                  </a:txBody>
                  <a:tcPr/>
                </a:tc>
              </a:tr>
            </a:tbl>
          </a:graphicData>
        </a:graphic>
      </p:graphicFrame>
    </p:spTree>
    <p:extLst>
      <p:ext uri="{BB962C8B-B14F-4D97-AF65-F5344CB8AC3E}">
        <p14:creationId xmlns:p14="http://schemas.microsoft.com/office/powerpoint/2010/main" val="2857875335"/>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smtClean="0"/>
              <a:t>Office UI </a:t>
            </a:r>
            <a:r>
              <a:rPr lang="de-DE" dirty="0" err="1" smtClean="0"/>
              <a:t>Fabric</a:t>
            </a:r>
            <a:r>
              <a:rPr lang="de-DE" dirty="0" smtClean="0"/>
              <a:t> </a:t>
            </a:r>
            <a:r>
              <a:rPr lang="de-DE" dirty="0" err="1" smtClean="0"/>
              <a:t>grid</a:t>
            </a:r>
            <a:r>
              <a:rPr lang="de-DE" dirty="0" smtClean="0"/>
              <a:t> sample</a:t>
            </a:r>
            <a:endParaRPr lang="en-US" dirty="0"/>
          </a:p>
        </p:txBody>
      </p:sp>
      <p:sp>
        <p:nvSpPr>
          <p:cNvPr id="3" name="Text Placeholder 2"/>
          <p:cNvSpPr>
            <a:spLocks noGrp="1"/>
          </p:cNvSpPr>
          <p:nvPr>
            <p:ph type="body" sz="quarter" idx="10"/>
          </p:nvPr>
        </p:nvSpPr>
        <p:spPr>
          <a:xfrm>
            <a:off x="274638" y="1221157"/>
            <a:ext cx="11887199" cy="1957459"/>
          </a:xfrm>
        </p:spPr>
        <p:txBody>
          <a:bodyPr/>
          <a:lstStyle/>
          <a:p>
            <a:r>
              <a:rPr lang="en-US" sz="1800" dirty="0"/>
              <a:t>&lt;</a:t>
            </a:r>
            <a:r>
              <a:rPr lang="en-US" sz="1800" b="1" dirty="0"/>
              <a:t>div</a:t>
            </a:r>
            <a:r>
              <a:rPr lang="en-US" sz="1800" dirty="0"/>
              <a:t> class="</a:t>
            </a:r>
            <a:r>
              <a:rPr lang="en-US" sz="1800" dirty="0" err="1"/>
              <a:t>ms</a:t>
            </a:r>
            <a:r>
              <a:rPr lang="en-US" sz="1800" dirty="0"/>
              <a:t>-Grid</a:t>
            </a:r>
            <a:r>
              <a:rPr lang="en-US" sz="1800" dirty="0" smtClean="0"/>
              <a:t>"&gt;</a:t>
            </a:r>
          </a:p>
          <a:p>
            <a:r>
              <a:rPr lang="en-US" sz="1800" dirty="0"/>
              <a:t>	</a:t>
            </a:r>
            <a:r>
              <a:rPr lang="en-US" sz="1800" dirty="0" smtClean="0"/>
              <a:t>&lt;</a:t>
            </a:r>
            <a:r>
              <a:rPr lang="en-US" sz="1800" b="1" dirty="0"/>
              <a:t>div</a:t>
            </a:r>
            <a:r>
              <a:rPr lang="en-US" sz="1800" dirty="0"/>
              <a:t> class="</a:t>
            </a:r>
            <a:r>
              <a:rPr lang="en-US" sz="1800" dirty="0" err="1"/>
              <a:t>ms</a:t>
            </a:r>
            <a:r>
              <a:rPr lang="en-US" sz="1800" dirty="0"/>
              <a:t>-Grid-row</a:t>
            </a:r>
            <a:r>
              <a:rPr lang="en-US" sz="1800" dirty="0" smtClean="0"/>
              <a:t>"&gt;</a:t>
            </a:r>
          </a:p>
          <a:p>
            <a:r>
              <a:rPr lang="en-US" sz="1800" dirty="0"/>
              <a:t>	</a:t>
            </a:r>
            <a:r>
              <a:rPr lang="en-US" sz="1800" dirty="0" smtClean="0"/>
              <a:t>	&lt;</a:t>
            </a:r>
            <a:r>
              <a:rPr lang="en-US" sz="1800" b="1" dirty="0"/>
              <a:t>div</a:t>
            </a:r>
            <a:r>
              <a:rPr lang="en-US" sz="1800" dirty="0"/>
              <a:t> class="</a:t>
            </a:r>
            <a:r>
              <a:rPr lang="en-US" sz="1800" dirty="0" err="1"/>
              <a:t>ms</a:t>
            </a:r>
            <a:r>
              <a:rPr lang="en-US" sz="1800" dirty="0"/>
              <a:t>-Grid-col ms-u-sm6 </a:t>
            </a:r>
            <a:r>
              <a:rPr lang="en-US" sz="1800" dirty="0" smtClean="0"/>
              <a:t>ms-u-lg4 ms-u-x2</a:t>
            </a:r>
            <a:r>
              <a:rPr lang="en-US" sz="1800" dirty="0"/>
              <a:t>"&gt;A&lt;/</a:t>
            </a:r>
            <a:r>
              <a:rPr lang="en-US" sz="1800" b="1" dirty="0"/>
              <a:t>div</a:t>
            </a:r>
            <a:r>
              <a:rPr lang="en-US" sz="1800" dirty="0" smtClean="0"/>
              <a:t>&gt;</a:t>
            </a:r>
          </a:p>
          <a:p>
            <a:r>
              <a:rPr lang="en-US" sz="1800" dirty="0" smtClean="0"/>
              <a:t>		&lt;</a:t>
            </a:r>
            <a:r>
              <a:rPr lang="en-US" sz="1800" b="1" dirty="0"/>
              <a:t>div</a:t>
            </a:r>
            <a:r>
              <a:rPr lang="en-US" sz="1800" dirty="0"/>
              <a:t> class="</a:t>
            </a:r>
            <a:r>
              <a:rPr lang="en-US" sz="1800" dirty="0" err="1"/>
              <a:t>ms</a:t>
            </a:r>
            <a:r>
              <a:rPr lang="en-US" sz="1800" dirty="0"/>
              <a:t>-Grid-col ms-u-sm6 </a:t>
            </a:r>
            <a:r>
              <a:rPr lang="en-US" sz="1800" dirty="0" smtClean="0"/>
              <a:t>ms-u-lg8 ms-u-x10</a:t>
            </a:r>
            <a:r>
              <a:rPr lang="en-US" sz="1800" dirty="0"/>
              <a:t>"&gt;B&lt;/</a:t>
            </a:r>
            <a:r>
              <a:rPr lang="en-US" sz="1800" b="1" dirty="0"/>
              <a:t>div</a:t>
            </a:r>
            <a:r>
              <a:rPr lang="en-US" sz="1800" dirty="0" smtClean="0"/>
              <a:t>&gt;</a:t>
            </a:r>
          </a:p>
          <a:p>
            <a:r>
              <a:rPr lang="en-US" sz="1800" dirty="0"/>
              <a:t>	</a:t>
            </a:r>
            <a:r>
              <a:rPr lang="en-US" sz="1800" dirty="0" smtClean="0"/>
              <a:t>&lt;/</a:t>
            </a:r>
            <a:r>
              <a:rPr lang="en-US" sz="1800" b="1" dirty="0"/>
              <a:t>div</a:t>
            </a:r>
            <a:r>
              <a:rPr lang="en-US" sz="1800" dirty="0" smtClean="0"/>
              <a:t>&gt;</a:t>
            </a:r>
          </a:p>
          <a:p>
            <a:r>
              <a:rPr lang="en-US" sz="1800" dirty="0" smtClean="0"/>
              <a:t>&lt;/</a:t>
            </a:r>
            <a:r>
              <a:rPr lang="en-US" sz="1800" b="1" dirty="0"/>
              <a:t>div</a:t>
            </a:r>
            <a:r>
              <a:rPr lang="en-US" sz="1800" dirty="0"/>
              <a:t>&gt;</a:t>
            </a:r>
          </a:p>
        </p:txBody>
      </p:sp>
      <p:pic>
        <p:nvPicPr>
          <p:cNvPr id="7" name="Picture 6"/>
          <p:cNvPicPr>
            <a:picLocks noChangeAspect="1"/>
          </p:cNvPicPr>
          <p:nvPr/>
        </p:nvPicPr>
        <p:blipFill>
          <a:blip r:embed="rId2"/>
          <a:stretch>
            <a:fillRect/>
          </a:stretch>
        </p:blipFill>
        <p:spPr>
          <a:xfrm>
            <a:off x="2833861" y="3027219"/>
            <a:ext cx="2361905" cy="1142857"/>
          </a:xfrm>
          <a:prstGeom prst="rect">
            <a:avLst/>
          </a:prstGeom>
        </p:spPr>
      </p:pic>
      <p:pic>
        <p:nvPicPr>
          <p:cNvPr id="9" name="Picture 8"/>
          <p:cNvPicPr>
            <a:picLocks noChangeAspect="1"/>
          </p:cNvPicPr>
          <p:nvPr/>
        </p:nvPicPr>
        <p:blipFill>
          <a:blip r:embed="rId3"/>
          <a:stretch>
            <a:fillRect/>
          </a:stretch>
        </p:blipFill>
        <p:spPr>
          <a:xfrm>
            <a:off x="18237" y="4289350"/>
            <a:ext cx="12400000" cy="2200000"/>
          </a:xfrm>
          <a:prstGeom prst="rect">
            <a:avLst/>
          </a:prstGeom>
        </p:spPr>
      </p:pic>
      <p:pic>
        <p:nvPicPr>
          <p:cNvPr id="10" name="Picture 9"/>
          <p:cNvPicPr>
            <a:picLocks noChangeAspect="1"/>
          </p:cNvPicPr>
          <p:nvPr/>
        </p:nvPicPr>
        <p:blipFill>
          <a:blip r:embed="rId4"/>
          <a:stretch>
            <a:fillRect/>
          </a:stretch>
        </p:blipFill>
        <p:spPr>
          <a:xfrm>
            <a:off x="5786189" y="2806786"/>
            <a:ext cx="3657143" cy="1380952"/>
          </a:xfrm>
          <a:prstGeom prst="rect">
            <a:avLst/>
          </a:prstGeom>
        </p:spPr>
      </p:pic>
    </p:spTree>
    <p:extLst>
      <p:ext uri="{BB962C8B-B14F-4D97-AF65-F5344CB8AC3E}">
        <p14:creationId xmlns:p14="http://schemas.microsoft.com/office/powerpoint/2010/main" val="2012991576"/>
      </p:ext>
    </p:extLst>
  </p:cSld>
  <p:clrMapOvr>
    <a:masterClrMapping/>
  </p:clrMapOvr>
  <mc:AlternateContent xmlns:mc="http://schemas.openxmlformats.org/markup-compatibility/2006" xmlns:p14="http://schemas.microsoft.com/office/powerpoint/2010/main">
    <mc:Choice Requires="p14">
      <p:transition spd="slow" p14:dur="30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fltVal val="0"/>
                                          </p:val>
                                        </p:tav>
                                        <p:tav tm="100000">
                                          <p:val>
                                            <p:strVal val="#ppt_w"/>
                                          </p:val>
                                        </p:tav>
                                      </p:tavLst>
                                    </p:anim>
                                    <p:anim calcmode="lin" valueType="num">
                                      <p:cBhvr>
                                        <p:cTn id="8" dur="1000" fill="hold"/>
                                        <p:tgtEl>
                                          <p:spTgt spid="7"/>
                                        </p:tgtEl>
                                        <p:attrNameLst>
                                          <p:attrName>ppt_h</p:attrName>
                                        </p:attrNameLst>
                                      </p:cBhvr>
                                      <p:tavLst>
                                        <p:tav tm="0">
                                          <p:val>
                                            <p:fltVal val="0"/>
                                          </p:val>
                                        </p:tav>
                                        <p:tav tm="100000">
                                          <p:val>
                                            <p:strVal val="#ppt_h"/>
                                          </p:val>
                                        </p:tav>
                                      </p:tavLst>
                                    </p:anim>
                                    <p:anim calcmode="lin" valueType="num">
                                      <p:cBhvr>
                                        <p:cTn id="9" dur="1000" fill="hold"/>
                                        <p:tgtEl>
                                          <p:spTgt spid="7"/>
                                        </p:tgtEl>
                                        <p:attrNameLst>
                                          <p:attrName>style.rotation</p:attrName>
                                        </p:attrNameLst>
                                      </p:cBhvr>
                                      <p:tavLst>
                                        <p:tav tm="0">
                                          <p:val>
                                            <p:fltVal val="90"/>
                                          </p:val>
                                        </p:tav>
                                        <p:tav tm="100000">
                                          <p:val>
                                            <p:fltVal val="0"/>
                                          </p:val>
                                        </p:tav>
                                      </p:tavLst>
                                    </p:anim>
                                    <p:animEffect transition="in" filter="fade">
                                      <p:cBhvr>
                                        <p:cTn id="10" dur="10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p:cTn id="15" dur="1000" fill="hold"/>
                                        <p:tgtEl>
                                          <p:spTgt spid="10"/>
                                        </p:tgtEl>
                                        <p:attrNameLst>
                                          <p:attrName>ppt_w</p:attrName>
                                        </p:attrNameLst>
                                      </p:cBhvr>
                                      <p:tavLst>
                                        <p:tav tm="0">
                                          <p:val>
                                            <p:fltVal val="0"/>
                                          </p:val>
                                        </p:tav>
                                        <p:tav tm="100000">
                                          <p:val>
                                            <p:strVal val="#ppt_w"/>
                                          </p:val>
                                        </p:tav>
                                      </p:tavLst>
                                    </p:anim>
                                    <p:anim calcmode="lin" valueType="num">
                                      <p:cBhvr>
                                        <p:cTn id="16" dur="1000" fill="hold"/>
                                        <p:tgtEl>
                                          <p:spTgt spid="10"/>
                                        </p:tgtEl>
                                        <p:attrNameLst>
                                          <p:attrName>ppt_h</p:attrName>
                                        </p:attrNameLst>
                                      </p:cBhvr>
                                      <p:tavLst>
                                        <p:tav tm="0">
                                          <p:val>
                                            <p:fltVal val="0"/>
                                          </p:val>
                                        </p:tav>
                                        <p:tav tm="100000">
                                          <p:val>
                                            <p:strVal val="#ppt_h"/>
                                          </p:val>
                                        </p:tav>
                                      </p:tavLst>
                                    </p:anim>
                                    <p:anim calcmode="lin" valueType="num">
                                      <p:cBhvr>
                                        <p:cTn id="17" dur="1000" fill="hold"/>
                                        <p:tgtEl>
                                          <p:spTgt spid="10"/>
                                        </p:tgtEl>
                                        <p:attrNameLst>
                                          <p:attrName>style.rotation</p:attrName>
                                        </p:attrNameLst>
                                      </p:cBhvr>
                                      <p:tavLst>
                                        <p:tav tm="0">
                                          <p:val>
                                            <p:fltVal val="90"/>
                                          </p:val>
                                        </p:tav>
                                        <p:tav tm="100000">
                                          <p:val>
                                            <p:fltVal val="0"/>
                                          </p:val>
                                        </p:tav>
                                      </p:tavLst>
                                    </p:anim>
                                    <p:animEffect transition="in" filter="fade">
                                      <p:cBhvr>
                                        <p:cTn id="18" dur="100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3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p:cTn id="23" dur="1000" fill="hold"/>
                                        <p:tgtEl>
                                          <p:spTgt spid="9"/>
                                        </p:tgtEl>
                                        <p:attrNameLst>
                                          <p:attrName>ppt_w</p:attrName>
                                        </p:attrNameLst>
                                      </p:cBhvr>
                                      <p:tavLst>
                                        <p:tav tm="0">
                                          <p:val>
                                            <p:fltVal val="0"/>
                                          </p:val>
                                        </p:tav>
                                        <p:tav tm="100000">
                                          <p:val>
                                            <p:strVal val="#ppt_w"/>
                                          </p:val>
                                        </p:tav>
                                      </p:tavLst>
                                    </p:anim>
                                    <p:anim calcmode="lin" valueType="num">
                                      <p:cBhvr>
                                        <p:cTn id="24" dur="1000" fill="hold"/>
                                        <p:tgtEl>
                                          <p:spTgt spid="9"/>
                                        </p:tgtEl>
                                        <p:attrNameLst>
                                          <p:attrName>ppt_h</p:attrName>
                                        </p:attrNameLst>
                                      </p:cBhvr>
                                      <p:tavLst>
                                        <p:tav tm="0">
                                          <p:val>
                                            <p:fltVal val="0"/>
                                          </p:val>
                                        </p:tav>
                                        <p:tav tm="100000">
                                          <p:val>
                                            <p:strVal val="#ppt_h"/>
                                          </p:val>
                                        </p:tav>
                                      </p:tavLst>
                                    </p:anim>
                                    <p:anim calcmode="lin" valueType="num">
                                      <p:cBhvr>
                                        <p:cTn id="25" dur="1000" fill="hold"/>
                                        <p:tgtEl>
                                          <p:spTgt spid="9"/>
                                        </p:tgtEl>
                                        <p:attrNameLst>
                                          <p:attrName>style.rotation</p:attrName>
                                        </p:attrNameLst>
                                      </p:cBhvr>
                                      <p:tavLst>
                                        <p:tav tm="0">
                                          <p:val>
                                            <p:fltVal val="90"/>
                                          </p:val>
                                        </p:tav>
                                        <p:tav tm="100000">
                                          <p:val>
                                            <p:fltVal val="0"/>
                                          </p:val>
                                        </p:tav>
                                      </p:tavLst>
                                    </p:anim>
                                    <p:animEffect transition="in" filter="fade">
                                      <p:cBhvr>
                                        <p:cTn id="26"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46063" y="2241533"/>
            <a:ext cx="5514975" cy="738664"/>
          </a:xfrm>
        </p:spPr>
        <p:txBody>
          <a:bodyPr/>
          <a:lstStyle/>
          <a:p>
            <a:pPr marL="0" indent="0">
              <a:buNone/>
            </a:pPr>
            <a:r>
              <a:rPr lang="de-DE" dirty="0" smtClean="0"/>
              <a:t>Demo</a:t>
            </a:r>
            <a:endParaRPr lang="en-US" dirty="0"/>
          </a:p>
        </p:txBody>
      </p:sp>
      <p:sp>
        <p:nvSpPr>
          <p:cNvPr id="3" name="Text Placeholder 2"/>
          <p:cNvSpPr>
            <a:spLocks noGrp="1"/>
          </p:cNvSpPr>
          <p:nvPr>
            <p:ph type="body" sz="quarter" idx="11"/>
          </p:nvPr>
        </p:nvSpPr>
        <p:spPr>
          <a:xfrm>
            <a:off x="6675439" y="2241533"/>
            <a:ext cx="5486400" cy="1292662"/>
          </a:xfrm>
        </p:spPr>
        <p:txBody>
          <a:bodyPr/>
          <a:lstStyle/>
          <a:p>
            <a:pPr marL="0" indent="0">
              <a:buNone/>
            </a:pPr>
            <a:r>
              <a:rPr lang="de-DE" dirty="0" smtClean="0"/>
              <a:t>Web Part + Office UI </a:t>
            </a:r>
            <a:r>
              <a:rPr lang="de-DE" dirty="0" err="1" smtClean="0"/>
              <a:t>Fabric</a:t>
            </a:r>
            <a:endParaRPr lang="en-US" dirty="0"/>
          </a:p>
        </p:txBody>
      </p:sp>
    </p:spTree>
    <p:extLst>
      <p:ext uri="{BB962C8B-B14F-4D97-AF65-F5344CB8AC3E}">
        <p14:creationId xmlns:p14="http://schemas.microsoft.com/office/powerpoint/2010/main" val="2923855236"/>
      </p:ext>
    </p:extLst>
  </p:cSld>
  <p:clrMapOvr>
    <a:masterClrMapping/>
  </p:clrMapOvr>
  <mc:AlternateContent xmlns:mc="http://schemas.openxmlformats.org/markup-compatibility/2006" xmlns:p14="http://schemas.microsoft.com/office/powerpoint/2010/main">
    <mc:Choice Requires="p14">
      <p:transition spd="slow" p14:dur="3000">
        <p:fade/>
      </p:transition>
    </mc:Choice>
    <mc:Fallback xmlns="">
      <p:transition spd="slow">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Anatomy of </a:t>
            </a:r>
            <a:r>
              <a:rPr lang="en-US" dirty="0" smtClean="0"/>
              <a:t>a SharePoint Framework solution</a:t>
            </a:r>
            <a:endParaRPr lang="en-US" dirty="0"/>
          </a:p>
        </p:txBody>
      </p:sp>
      <p:pic>
        <p:nvPicPr>
          <p:cNvPr id="4" name="Picture 3"/>
          <p:cNvPicPr>
            <a:picLocks noChangeAspect="1"/>
          </p:cNvPicPr>
          <p:nvPr/>
        </p:nvPicPr>
        <p:blipFill>
          <a:blip r:embed="rId2"/>
          <a:stretch>
            <a:fillRect/>
          </a:stretch>
        </p:blipFill>
        <p:spPr>
          <a:xfrm>
            <a:off x="274639" y="1769070"/>
            <a:ext cx="7784592" cy="3816096"/>
          </a:xfrm>
          <a:prstGeom prst="rect">
            <a:avLst/>
          </a:prstGeom>
          <a:noFill/>
          <a:ln>
            <a:noFill/>
          </a:ln>
        </p:spPr>
      </p:pic>
      <p:grpSp>
        <p:nvGrpSpPr>
          <p:cNvPr id="5" name="Group 4"/>
          <p:cNvGrpSpPr/>
          <p:nvPr/>
        </p:nvGrpSpPr>
        <p:grpSpPr>
          <a:xfrm>
            <a:off x="9314581" y="1716905"/>
            <a:ext cx="2160240" cy="1060277"/>
            <a:chOff x="6017574" y="1174439"/>
            <a:chExt cx="5777588" cy="2757425"/>
          </a:xfrm>
        </p:grpSpPr>
        <p:sp>
          <p:nvSpPr>
            <p:cNvPr id="6" name="Rectangle 5"/>
            <p:cNvSpPr/>
            <p:nvPr/>
          </p:nvSpPr>
          <p:spPr bwMode="auto">
            <a:xfrm>
              <a:off x="6017574" y="1174439"/>
              <a:ext cx="5777588" cy="2757425"/>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360000" tIns="36000" rIns="108000" bIns="34280" rtlCol="0" anchor="ctr" anchorCtr="0"/>
            <a:lstStyle/>
            <a:p>
              <a:pPr defTabSz="932037"/>
              <a:r>
                <a:rPr lang="en-US" sz="2400" dirty="0" smtClean="0">
                  <a:solidFill>
                    <a:schemeClr val="bg1"/>
                  </a:solidFill>
                  <a:ea typeface="Segoe UI" pitchFamily="34" charset="0"/>
                  <a:cs typeface="Segoe UI" pitchFamily="34" charset="0"/>
                </a:rPr>
                <a:t>Azure CDN</a:t>
              </a:r>
              <a:endParaRPr lang="en-US" sz="700" dirty="0">
                <a:solidFill>
                  <a:schemeClr val="bg1"/>
                </a:solidFill>
                <a:ea typeface="Segoe UI" pitchFamily="34" charset="0"/>
                <a:cs typeface="Segoe UI" pitchFamily="34" charset="0"/>
              </a:endParaRPr>
            </a:p>
          </p:txBody>
        </p:sp>
        <p:sp>
          <p:nvSpPr>
            <p:cNvPr id="7" name="Rectangle 6"/>
            <p:cNvSpPr/>
            <p:nvPr/>
          </p:nvSpPr>
          <p:spPr bwMode="auto">
            <a:xfrm>
              <a:off x="6017576" y="1174439"/>
              <a:ext cx="350194" cy="2757425"/>
            </a:xfrm>
            <a:prstGeom prst="rect">
              <a:avLst/>
            </a:prstGeom>
            <a:solidFill>
              <a:schemeClr val="accent3">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ctr"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11" name="Group 10"/>
          <p:cNvGrpSpPr/>
          <p:nvPr/>
        </p:nvGrpSpPr>
        <p:grpSpPr>
          <a:xfrm>
            <a:off x="9314582" y="2993206"/>
            <a:ext cx="2160240" cy="1152128"/>
            <a:chOff x="6017574" y="1174439"/>
            <a:chExt cx="5777588" cy="2757425"/>
          </a:xfrm>
        </p:grpSpPr>
        <p:sp>
          <p:nvSpPr>
            <p:cNvPr id="12" name="Rectangle 5"/>
            <p:cNvSpPr/>
            <p:nvPr/>
          </p:nvSpPr>
          <p:spPr bwMode="auto">
            <a:xfrm>
              <a:off x="6017574" y="1174439"/>
              <a:ext cx="5777588" cy="2757425"/>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360000" tIns="36000" rIns="108000" bIns="34280" rtlCol="0" anchor="ctr" anchorCtr="0"/>
            <a:lstStyle/>
            <a:p>
              <a:pPr defTabSz="932037"/>
              <a:r>
                <a:rPr lang="en-US" sz="2400" dirty="0">
                  <a:solidFill>
                    <a:schemeClr val="bg1"/>
                  </a:solidFill>
                  <a:ea typeface="Segoe UI" pitchFamily="34" charset="0"/>
                  <a:cs typeface="Segoe UI" pitchFamily="34" charset="0"/>
                </a:rPr>
                <a:t>SharePoint Online CDN</a:t>
              </a:r>
              <a:endParaRPr lang="en-US" sz="700" dirty="0">
                <a:solidFill>
                  <a:schemeClr val="bg1"/>
                </a:solidFill>
                <a:ea typeface="Segoe UI" pitchFamily="34" charset="0"/>
                <a:cs typeface="Segoe UI" pitchFamily="34" charset="0"/>
              </a:endParaRPr>
            </a:p>
          </p:txBody>
        </p:sp>
        <p:sp>
          <p:nvSpPr>
            <p:cNvPr id="13" name="Rectangle 6"/>
            <p:cNvSpPr/>
            <p:nvPr/>
          </p:nvSpPr>
          <p:spPr bwMode="auto">
            <a:xfrm>
              <a:off x="6017576" y="1174439"/>
              <a:ext cx="350194" cy="2757425"/>
            </a:xfrm>
            <a:prstGeom prst="rect">
              <a:avLst/>
            </a:prstGeom>
            <a:solidFill>
              <a:schemeClr val="accent5">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ctr"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14" name="Group 13"/>
          <p:cNvGrpSpPr/>
          <p:nvPr/>
        </p:nvGrpSpPr>
        <p:grpSpPr>
          <a:xfrm>
            <a:off x="9314581" y="4377455"/>
            <a:ext cx="2160240" cy="1208039"/>
            <a:chOff x="6017574" y="1174439"/>
            <a:chExt cx="5777588" cy="2757425"/>
          </a:xfrm>
        </p:grpSpPr>
        <p:sp>
          <p:nvSpPr>
            <p:cNvPr id="15" name="Rectangle 5"/>
            <p:cNvSpPr/>
            <p:nvPr/>
          </p:nvSpPr>
          <p:spPr bwMode="auto">
            <a:xfrm>
              <a:off x="6017574" y="1174439"/>
              <a:ext cx="5777588" cy="275742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360000" tIns="36000" rIns="108000" bIns="34280" rtlCol="0" anchor="ctr" anchorCtr="0"/>
            <a:lstStyle/>
            <a:p>
              <a:pPr defTabSz="932037"/>
              <a:r>
                <a:rPr lang="en-US" sz="2400" dirty="0" smtClean="0">
                  <a:gradFill>
                    <a:gsLst>
                      <a:gs pos="0">
                        <a:srgbClr val="FFFFFF"/>
                      </a:gs>
                      <a:gs pos="100000">
                        <a:srgbClr val="FFFFFF"/>
                      </a:gs>
                    </a:gsLst>
                    <a:lin ang="5400000" scaled="0"/>
                  </a:gradFill>
                  <a:ea typeface="Segoe UI" pitchFamily="34" charset="0"/>
                  <a:cs typeface="Segoe UI" pitchFamily="34" charset="0"/>
                </a:rPr>
                <a:t>Other CDN</a:t>
              </a:r>
              <a:endParaRPr lang="en-US" sz="700" dirty="0">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6"/>
            <p:cNvSpPr/>
            <p:nvPr/>
          </p:nvSpPr>
          <p:spPr bwMode="auto">
            <a:xfrm>
              <a:off x="6017576" y="1174439"/>
              <a:ext cx="350194" cy="2757425"/>
            </a:xfrm>
            <a:prstGeom prst="rect">
              <a:avLst/>
            </a:prstGeom>
            <a:solidFill>
              <a:schemeClr val="accent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ctr"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960052169"/>
      </p:ext>
    </p:extLst>
  </p:cSld>
  <p:clrMapOvr>
    <a:masterClrMapping/>
  </p:clrMapOvr>
  <mc:AlternateContent xmlns:mc="http://schemas.openxmlformats.org/markup-compatibility/2006" xmlns:p14="http://schemas.microsoft.com/office/powerpoint/2010/main">
    <mc:Choice Requires="p14">
      <p:transition spd="slow" p14:dur="30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1"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1000" fill="hold"/>
                                        <p:tgtEl>
                                          <p:spTgt spid="5"/>
                                        </p:tgtEl>
                                        <p:attrNameLst>
                                          <p:attrName>ppt_w</p:attrName>
                                        </p:attrNameLst>
                                      </p:cBhvr>
                                      <p:tavLst>
                                        <p:tav tm="0">
                                          <p:val>
                                            <p:fltVal val="0"/>
                                          </p:val>
                                        </p:tav>
                                        <p:tav tm="100000">
                                          <p:val>
                                            <p:strVal val="#ppt_w"/>
                                          </p:val>
                                        </p:tav>
                                      </p:tavLst>
                                    </p:anim>
                                    <p:anim calcmode="lin" valueType="num">
                                      <p:cBhvr>
                                        <p:cTn id="13" dur="1000" fill="hold"/>
                                        <p:tgtEl>
                                          <p:spTgt spid="5"/>
                                        </p:tgtEl>
                                        <p:attrNameLst>
                                          <p:attrName>ppt_h</p:attrName>
                                        </p:attrNameLst>
                                      </p:cBhvr>
                                      <p:tavLst>
                                        <p:tav tm="0">
                                          <p:val>
                                            <p:fltVal val="0"/>
                                          </p:val>
                                        </p:tav>
                                        <p:tav tm="100000">
                                          <p:val>
                                            <p:strVal val="#ppt_h"/>
                                          </p:val>
                                        </p:tav>
                                      </p:tavLst>
                                    </p:anim>
                                    <p:anim calcmode="lin" valueType="num">
                                      <p:cBhvr>
                                        <p:cTn id="14" dur="1000" fill="hold"/>
                                        <p:tgtEl>
                                          <p:spTgt spid="5"/>
                                        </p:tgtEl>
                                        <p:attrNameLst>
                                          <p:attrName>style.rotation</p:attrName>
                                        </p:attrNameLst>
                                      </p:cBhvr>
                                      <p:tavLst>
                                        <p:tav tm="0">
                                          <p:val>
                                            <p:fltVal val="90"/>
                                          </p:val>
                                        </p:tav>
                                        <p:tav tm="100000">
                                          <p:val>
                                            <p:fltVal val="0"/>
                                          </p:val>
                                        </p:tav>
                                      </p:tavLst>
                                    </p:anim>
                                    <p:animEffect transition="in" filter="fade">
                                      <p:cBhvr>
                                        <p:cTn id="15" dur="1000"/>
                                        <p:tgtEl>
                                          <p:spTgt spid="5"/>
                                        </p:tgtEl>
                                      </p:cBhvr>
                                    </p:animEffect>
                                  </p:childTnLst>
                                </p:cTn>
                              </p:par>
                              <p:par>
                                <p:cTn id="16" presetID="31" presetClass="entr" presetSubtype="0" fill="hold" nodeType="withEffect">
                                  <p:stCondLst>
                                    <p:cond delay="0"/>
                                  </p:stCondLst>
                                  <p:childTnLst>
                                    <p:set>
                                      <p:cBhvr>
                                        <p:cTn id="17" dur="1" fill="hold">
                                          <p:stCondLst>
                                            <p:cond delay="0"/>
                                          </p:stCondLst>
                                        </p:cTn>
                                        <p:tgtEl>
                                          <p:spTgt spid="11"/>
                                        </p:tgtEl>
                                        <p:attrNameLst>
                                          <p:attrName>style.visibility</p:attrName>
                                        </p:attrNameLst>
                                      </p:cBhvr>
                                      <p:to>
                                        <p:strVal val="visible"/>
                                      </p:to>
                                    </p:set>
                                    <p:anim calcmode="lin" valueType="num">
                                      <p:cBhvr>
                                        <p:cTn id="18" dur="1000" fill="hold"/>
                                        <p:tgtEl>
                                          <p:spTgt spid="11"/>
                                        </p:tgtEl>
                                        <p:attrNameLst>
                                          <p:attrName>ppt_w</p:attrName>
                                        </p:attrNameLst>
                                      </p:cBhvr>
                                      <p:tavLst>
                                        <p:tav tm="0">
                                          <p:val>
                                            <p:fltVal val="0"/>
                                          </p:val>
                                        </p:tav>
                                        <p:tav tm="100000">
                                          <p:val>
                                            <p:strVal val="#ppt_w"/>
                                          </p:val>
                                        </p:tav>
                                      </p:tavLst>
                                    </p:anim>
                                    <p:anim calcmode="lin" valueType="num">
                                      <p:cBhvr>
                                        <p:cTn id="19" dur="1000" fill="hold"/>
                                        <p:tgtEl>
                                          <p:spTgt spid="11"/>
                                        </p:tgtEl>
                                        <p:attrNameLst>
                                          <p:attrName>ppt_h</p:attrName>
                                        </p:attrNameLst>
                                      </p:cBhvr>
                                      <p:tavLst>
                                        <p:tav tm="0">
                                          <p:val>
                                            <p:fltVal val="0"/>
                                          </p:val>
                                        </p:tav>
                                        <p:tav tm="100000">
                                          <p:val>
                                            <p:strVal val="#ppt_h"/>
                                          </p:val>
                                        </p:tav>
                                      </p:tavLst>
                                    </p:anim>
                                    <p:anim calcmode="lin" valueType="num">
                                      <p:cBhvr>
                                        <p:cTn id="20" dur="1000" fill="hold"/>
                                        <p:tgtEl>
                                          <p:spTgt spid="11"/>
                                        </p:tgtEl>
                                        <p:attrNameLst>
                                          <p:attrName>style.rotation</p:attrName>
                                        </p:attrNameLst>
                                      </p:cBhvr>
                                      <p:tavLst>
                                        <p:tav tm="0">
                                          <p:val>
                                            <p:fltVal val="90"/>
                                          </p:val>
                                        </p:tav>
                                        <p:tav tm="100000">
                                          <p:val>
                                            <p:fltVal val="0"/>
                                          </p:val>
                                        </p:tav>
                                      </p:tavLst>
                                    </p:anim>
                                    <p:animEffect transition="in" filter="fade">
                                      <p:cBhvr>
                                        <p:cTn id="21" dur="1000"/>
                                        <p:tgtEl>
                                          <p:spTgt spid="11"/>
                                        </p:tgtEl>
                                      </p:cBhvr>
                                    </p:animEffect>
                                  </p:childTnLst>
                                </p:cTn>
                              </p:par>
                              <p:par>
                                <p:cTn id="22" presetID="31" presetClass="entr" presetSubtype="0" fill="hold" nodeType="withEffect">
                                  <p:stCondLst>
                                    <p:cond delay="0"/>
                                  </p:stCondLst>
                                  <p:childTnLst>
                                    <p:set>
                                      <p:cBhvr>
                                        <p:cTn id="23" dur="1" fill="hold">
                                          <p:stCondLst>
                                            <p:cond delay="0"/>
                                          </p:stCondLst>
                                        </p:cTn>
                                        <p:tgtEl>
                                          <p:spTgt spid="14"/>
                                        </p:tgtEl>
                                        <p:attrNameLst>
                                          <p:attrName>style.visibility</p:attrName>
                                        </p:attrNameLst>
                                      </p:cBhvr>
                                      <p:to>
                                        <p:strVal val="visible"/>
                                      </p:to>
                                    </p:set>
                                    <p:anim calcmode="lin" valueType="num">
                                      <p:cBhvr>
                                        <p:cTn id="24" dur="1000" fill="hold"/>
                                        <p:tgtEl>
                                          <p:spTgt spid="14"/>
                                        </p:tgtEl>
                                        <p:attrNameLst>
                                          <p:attrName>ppt_w</p:attrName>
                                        </p:attrNameLst>
                                      </p:cBhvr>
                                      <p:tavLst>
                                        <p:tav tm="0">
                                          <p:val>
                                            <p:fltVal val="0"/>
                                          </p:val>
                                        </p:tav>
                                        <p:tav tm="100000">
                                          <p:val>
                                            <p:strVal val="#ppt_w"/>
                                          </p:val>
                                        </p:tav>
                                      </p:tavLst>
                                    </p:anim>
                                    <p:anim calcmode="lin" valueType="num">
                                      <p:cBhvr>
                                        <p:cTn id="25" dur="1000" fill="hold"/>
                                        <p:tgtEl>
                                          <p:spTgt spid="14"/>
                                        </p:tgtEl>
                                        <p:attrNameLst>
                                          <p:attrName>ppt_h</p:attrName>
                                        </p:attrNameLst>
                                      </p:cBhvr>
                                      <p:tavLst>
                                        <p:tav tm="0">
                                          <p:val>
                                            <p:fltVal val="0"/>
                                          </p:val>
                                        </p:tav>
                                        <p:tav tm="100000">
                                          <p:val>
                                            <p:strVal val="#ppt_h"/>
                                          </p:val>
                                        </p:tav>
                                      </p:tavLst>
                                    </p:anim>
                                    <p:anim calcmode="lin" valueType="num">
                                      <p:cBhvr>
                                        <p:cTn id="26" dur="1000" fill="hold"/>
                                        <p:tgtEl>
                                          <p:spTgt spid="14"/>
                                        </p:tgtEl>
                                        <p:attrNameLst>
                                          <p:attrName>style.rotation</p:attrName>
                                        </p:attrNameLst>
                                      </p:cBhvr>
                                      <p:tavLst>
                                        <p:tav tm="0">
                                          <p:val>
                                            <p:fltVal val="90"/>
                                          </p:val>
                                        </p:tav>
                                        <p:tav tm="100000">
                                          <p:val>
                                            <p:fltVal val="0"/>
                                          </p:val>
                                        </p:tav>
                                      </p:tavLst>
                                    </p:anim>
                                    <p:animEffect transition="in" filter="fade">
                                      <p:cBhvr>
                                        <p:cTn id="27"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smtClean="0"/>
              <a:t>CDN </a:t>
            </a:r>
            <a:r>
              <a:rPr lang="de-DE" dirty="0" err="1" smtClean="0"/>
              <a:t>considerations</a:t>
            </a:r>
            <a:endParaRPr lang="en-US" dirty="0"/>
          </a:p>
        </p:txBody>
      </p:sp>
      <p:pic>
        <p:nvPicPr>
          <p:cNvPr id="2050" name="Picture 2" descr="Logical architecture for public CD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56921" y="1337022"/>
            <a:ext cx="9525000" cy="380047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617663" y="5585494"/>
            <a:ext cx="11203516" cy="517065"/>
          </a:xfrm>
          <a:prstGeom prst="rect">
            <a:avLst/>
          </a:prstGeom>
          <a:noFill/>
        </p:spPr>
        <p:txBody>
          <a:bodyPr wrap="none" lIns="182880" tIns="146304" rIns="182880" bIns="146304" rtlCol="0">
            <a:spAutoFit/>
          </a:bodyPr>
          <a:lstStyle/>
          <a:p>
            <a:pPr>
              <a:lnSpc>
                <a:spcPct val="90000"/>
              </a:lnSpc>
              <a:spcAft>
                <a:spcPts val="600"/>
              </a:spcAft>
            </a:pPr>
            <a:r>
              <a:rPr lang="en-US" sz="1600" i="1" dirty="0"/>
              <a:t>https://publiccdn.sharepointonline.com/&lt;tenant host name&gt;/&lt;ID of the public CDN origin&gt;/&lt;sub-path under the origin&gt;/</a:t>
            </a:r>
            <a:endParaRPr lang="en-US" sz="1600" dirty="0" smtClean="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5180356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barn(inVertical)">
                                      <p:cBhvr>
                                        <p:cTn id="7" dur="15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3505935" y="2417374"/>
            <a:ext cx="2592289" cy="2088128"/>
            <a:chOff x="6017574" y="1174439"/>
            <a:chExt cx="5777588" cy="2757425"/>
          </a:xfrm>
        </p:grpSpPr>
        <p:sp>
          <p:nvSpPr>
            <p:cNvPr id="3" name="Rectangle 5"/>
            <p:cNvSpPr/>
            <p:nvPr/>
          </p:nvSpPr>
          <p:spPr bwMode="auto">
            <a:xfrm>
              <a:off x="6017574" y="1174439"/>
              <a:ext cx="5777588" cy="2757425"/>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360000" tIns="36000" rIns="108000" bIns="34280" rtlCol="0" anchor="ctr" anchorCtr="0"/>
            <a:lstStyle/>
            <a:p>
              <a:pPr defTabSz="932037"/>
              <a:r>
                <a:rPr lang="en-US" sz="2400" dirty="0">
                  <a:gradFill>
                    <a:gsLst>
                      <a:gs pos="0">
                        <a:srgbClr val="FFFFFF"/>
                      </a:gs>
                      <a:gs pos="100000">
                        <a:srgbClr val="FFFFFF"/>
                      </a:gs>
                    </a:gsLst>
                    <a:lin ang="5400000" scaled="0"/>
                  </a:gradFill>
                  <a:ea typeface="Segoe UI" pitchFamily="34" charset="0"/>
                  <a:cs typeface="Segoe UI" pitchFamily="34" charset="0"/>
                </a:rPr>
                <a:t>You can always use also add-in model with </a:t>
              </a:r>
              <a:r>
                <a:rPr lang="en-US" sz="2400" dirty="0" err="1">
                  <a:gradFill>
                    <a:gsLst>
                      <a:gs pos="0">
                        <a:srgbClr val="FFFFFF"/>
                      </a:gs>
                      <a:gs pos="100000">
                        <a:srgbClr val="FFFFFF"/>
                      </a:gs>
                    </a:gsLst>
                    <a:lin ang="5400000" scaled="0"/>
                  </a:gradFill>
                  <a:ea typeface="Segoe UI" pitchFamily="34" charset="0"/>
                  <a:cs typeface="Segoe UI" pitchFamily="34" charset="0"/>
                </a:rPr>
                <a:t>oAuth</a:t>
              </a:r>
              <a:r>
                <a:rPr lang="en-US" sz="2400" dirty="0">
                  <a:gradFill>
                    <a:gsLst>
                      <a:gs pos="0">
                        <a:srgbClr val="FFFFFF"/>
                      </a:gs>
                      <a:gs pos="100000">
                        <a:srgbClr val="FFFFFF"/>
                      </a:gs>
                    </a:gsLst>
                    <a:lin ang="5400000" scaled="0"/>
                  </a:gradFill>
                  <a:ea typeface="Segoe UI" pitchFamily="34" charset="0"/>
                  <a:cs typeface="Segoe UI" pitchFamily="34" charset="0"/>
                </a:rPr>
                <a:t> model</a:t>
              </a:r>
              <a:endParaRPr lang="en-US" sz="700" dirty="0">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6"/>
            <p:cNvSpPr/>
            <p:nvPr/>
          </p:nvSpPr>
          <p:spPr bwMode="auto">
            <a:xfrm>
              <a:off x="6017576" y="1174439"/>
              <a:ext cx="350194" cy="2757425"/>
            </a:xfrm>
            <a:prstGeom prst="rect">
              <a:avLst/>
            </a:prstGeom>
            <a:solidFill>
              <a:schemeClr val="accent5">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ctr"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5" name="Group 4"/>
          <p:cNvGrpSpPr/>
          <p:nvPr/>
        </p:nvGrpSpPr>
        <p:grpSpPr>
          <a:xfrm>
            <a:off x="601613" y="2417142"/>
            <a:ext cx="2592288" cy="2088360"/>
            <a:chOff x="6017574" y="1174439"/>
            <a:chExt cx="5777588" cy="2757425"/>
          </a:xfrm>
        </p:grpSpPr>
        <p:sp>
          <p:nvSpPr>
            <p:cNvPr id="6" name="Rectangle 5"/>
            <p:cNvSpPr/>
            <p:nvPr/>
          </p:nvSpPr>
          <p:spPr bwMode="auto">
            <a:xfrm>
              <a:off x="6017574" y="1174439"/>
              <a:ext cx="5777588" cy="2757425"/>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360000" tIns="36000" rIns="108000" bIns="34280" rtlCol="0" anchor="ctr" anchorCtr="0"/>
            <a:lstStyle/>
            <a:p>
              <a:pPr defTabSz="932037"/>
              <a:r>
                <a:rPr lang="en-US" sz="2400" dirty="0">
                  <a:solidFill>
                    <a:schemeClr val="bg1"/>
                  </a:solidFill>
                  <a:ea typeface="Segoe UI" pitchFamily="34" charset="0"/>
                  <a:cs typeface="Segoe UI" pitchFamily="34" charset="0"/>
                </a:rPr>
                <a:t>SPFx solutions are running in the context of user</a:t>
              </a:r>
              <a:endParaRPr lang="en-US" sz="700" dirty="0">
                <a:solidFill>
                  <a:schemeClr val="bg1"/>
                </a:solidFill>
                <a:ea typeface="Segoe UI" pitchFamily="34" charset="0"/>
                <a:cs typeface="Segoe UI" pitchFamily="34" charset="0"/>
              </a:endParaRPr>
            </a:p>
          </p:txBody>
        </p:sp>
        <p:sp>
          <p:nvSpPr>
            <p:cNvPr id="7" name="Rectangle 6"/>
            <p:cNvSpPr/>
            <p:nvPr/>
          </p:nvSpPr>
          <p:spPr bwMode="auto">
            <a:xfrm>
              <a:off x="6017576" y="1174439"/>
              <a:ext cx="350194" cy="2757425"/>
            </a:xfrm>
            <a:prstGeom prst="rect">
              <a:avLst/>
            </a:prstGeom>
            <a:solidFill>
              <a:schemeClr val="accent3">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ctr"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8" name="Group 7"/>
          <p:cNvGrpSpPr/>
          <p:nvPr/>
        </p:nvGrpSpPr>
        <p:grpSpPr>
          <a:xfrm>
            <a:off x="6410258" y="2417142"/>
            <a:ext cx="2592288" cy="2088360"/>
            <a:chOff x="6017574" y="1174439"/>
            <a:chExt cx="5777588" cy="2757425"/>
          </a:xfrm>
        </p:grpSpPr>
        <p:sp>
          <p:nvSpPr>
            <p:cNvPr id="9" name="Rectangle 5"/>
            <p:cNvSpPr/>
            <p:nvPr/>
          </p:nvSpPr>
          <p:spPr bwMode="auto">
            <a:xfrm>
              <a:off x="6017574" y="1174439"/>
              <a:ext cx="5777588" cy="275742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360000" tIns="36000" rIns="108000" bIns="34280" rtlCol="0" anchor="ctr" anchorCtr="0"/>
            <a:lstStyle/>
            <a:p>
              <a:pPr defTabSz="932037"/>
              <a:r>
                <a:rPr lang="en-US" sz="2400" dirty="0">
                  <a:gradFill>
                    <a:gsLst>
                      <a:gs pos="0">
                        <a:srgbClr val="FFFFFF"/>
                      </a:gs>
                      <a:gs pos="100000">
                        <a:srgbClr val="FFFFFF"/>
                      </a:gs>
                    </a:gsLst>
                    <a:lin ang="5400000" scaled="0"/>
                  </a:gradFill>
                  <a:ea typeface="Segoe UI" pitchFamily="34" charset="0"/>
                  <a:cs typeface="Segoe UI" pitchFamily="34" charset="0"/>
                </a:rPr>
                <a:t>Script integrity in context of hosting location</a:t>
              </a:r>
              <a:endParaRPr lang="en-US" sz="700" dirty="0">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6"/>
            <p:cNvSpPr/>
            <p:nvPr/>
          </p:nvSpPr>
          <p:spPr bwMode="auto">
            <a:xfrm>
              <a:off x="6017576" y="1174439"/>
              <a:ext cx="350194" cy="2757425"/>
            </a:xfrm>
            <a:prstGeom prst="rect">
              <a:avLst/>
            </a:prstGeom>
            <a:solidFill>
              <a:schemeClr val="accent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ctr"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11" name="Title 10"/>
          <p:cNvSpPr>
            <a:spLocks noGrp="1"/>
          </p:cNvSpPr>
          <p:nvPr>
            <p:ph type="title"/>
          </p:nvPr>
        </p:nvSpPr>
        <p:spPr/>
        <p:txBody>
          <a:bodyPr/>
          <a:lstStyle/>
          <a:p>
            <a:r>
              <a:rPr lang="en-US" dirty="0"/>
              <a:t>Security considerations</a:t>
            </a:r>
          </a:p>
        </p:txBody>
      </p:sp>
      <p:grpSp>
        <p:nvGrpSpPr>
          <p:cNvPr id="15" name="Group 14"/>
          <p:cNvGrpSpPr/>
          <p:nvPr/>
        </p:nvGrpSpPr>
        <p:grpSpPr>
          <a:xfrm>
            <a:off x="9314581" y="2417142"/>
            <a:ext cx="2592288" cy="2088360"/>
            <a:chOff x="9314581" y="2417142"/>
            <a:chExt cx="2592288" cy="2088360"/>
          </a:xfrm>
        </p:grpSpPr>
        <p:sp>
          <p:nvSpPr>
            <p:cNvPr id="13" name="Rectangle 5"/>
            <p:cNvSpPr/>
            <p:nvPr/>
          </p:nvSpPr>
          <p:spPr bwMode="auto">
            <a:xfrm>
              <a:off x="9314581" y="2417142"/>
              <a:ext cx="2592288" cy="2088360"/>
            </a:xfrm>
            <a:prstGeom prst="rect">
              <a:avLst/>
            </a:prstGeom>
            <a:solidFill>
              <a:srgbClr val="5B2C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360000" tIns="36000" rIns="108000" bIns="34280" rtlCol="0" anchor="ctr" anchorCtr="0"/>
            <a:lstStyle/>
            <a:p>
              <a:pPr defTabSz="932037"/>
              <a:r>
                <a:rPr lang="en-US" sz="2400" dirty="0">
                  <a:gradFill>
                    <a:gsLst>
                      <a:gs pos="0">
                        <a:srgbClr val="FFFFFF"/>
                      </a:gs>
                      <a:gs pos="100000">
                        <a:srgbClr val="FFFFFF"/>
                      </a:gs>
                    </a:gsLst>
                    <a:lin ang="5400000" scaled="0"/>
                  </a:gradFill>
                  <a:ea typeface="Segoe UI" pitchFamily="34" charset="0"/>
                  <a:cs typeface="Segoe UI" pitchFamily="34" charset="0"/>
                </a:rPr>
                <a:t>‘No script’ options for extra security of your site</a:t>
              </a:r>
              <a:endParaRPr lang="en-US" sz="700" dirty="0">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6"/>
            <p:cNvSpPr/>
            <p:nvPr/>
          </p:nvSpPr>
          <p:spPr bwMode="auto">
            <a:xfrm>
              <a:off x="9314582" y="2417142"/>
              <a:ext cx="157125" cy="2088360"/>
            </a:xfrm>
            <a:prstGeom prst="rect">
              <a:avLst/>
            </a:prstGeom>
            <a:solidFill>
              <a:srgbClr val="3213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ctr" anchorCtr="0"/>
            <a:lstStyle/>
            <a:p>
              <a:pPr algn="ctr" defTabSz="932037"/>
              <a:endParaRPr lang="en-US" sz="600" dirty="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642376214"/>
      </p:ext>
    </p:extLst>
  </p:cSld>
  <p:clrMapOvr>
    <a:masterClrMapping/>
  </p:clrMapOvr>
  <mc:AlternateContent xmlns:mc="http://schemas.openxmlformats.org/markup-compatibility/2006" xmlns:p14="http://schemas.microsoft.com/office/powerpoint/2010/main">
    <mc:Choice Requires="p14">
      <p:transition spd="slow" p14:dur="30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10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150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200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1000"/>
                                        <p:tgtEl>
                                          <p:spTgt spid="8"/>
                                        </p:tgtEl>
                                      </p:cBhvr>
                                    </p:animEffect>
                                    <p:anim calcmode="lin" valueType="num">
                                      <p:cBhvr>
                                        <p:cTn id="18" dur="1000" fill="hold"/>
                                        <p:tgtEl>
                                          <p:spTgt spid="8"/>
                                        </p:tgtEl>
                                        <p:attrNameLst>
                                          <p:attrName>ppt_x</p:attrName>
                                        </p:attrNameLst>
                                      </p:cBhvr>
                                      <p:tavLst>
                                        <p:tav tm="0">
                                          <p:val>
                                            <p:strVal val="#ppt_x"/>
                                          </p:val>
                                        </p:tav>
                                        <p:tav tm="100000">
                                          <p:val>
                                            <p:strVal val="#ppt_x"/>
                                          </p:val>
                                        </p:tav>
                                      </p:tavLst>
                                    </p:anim>
                                    <p:anim calcmode="lin" valueType="num">
                                      <p:cBhvr>
                                        <p:cTn id="19" dur="1000" fill="hold"/>
                                        <p:tgtEl>
                                          <p:spTgt spid="8"/>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250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1000"/>
                                        <p:tgtEl>
                                          <p:spTgt spid="15"/>
                                        </p:tgtEl>
                                      </p:cBhvr>
                                    </p:animEffect>
                                    <p:anim calcmode="lin" valueType="num">
                                      <p:cBhvr>
                                        <p:cTn id="23" dur="1000" fill="hold"/>
                                        <p:tgtEl>
                                          <p:spTgt spid="15"/>
                                        </p:tgtEl>
                                        <p:attrNameLst>
                                          <p:attrName>ppt_x</p:attrName>
                                        </p:attrNameLst>
                                      </p:cBhvr>
                                      <p:tavLst>
                                        <p:tav tm="0">
                                          <p:val>
                                            <p:strVal val="#ppt_x"/>
                                          </p:val>
                                        </p:tav>
                                        <p:tav tm="100000">
                                          <p:val>
                                            <p:strVal val="#ppt_x"/>
                                          </p:val>
                                        </p:tav>
                                      </p:tavLst>
                                    </p:anim>
                                    <p:anim calcmode="lin" valueType="num">
                                      <p:cBhvr>
                                        <p:cTn id="24"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p:cNvGrpSpPr/>
          <p:nvPr/>
        </p:nvGrpSpPr>
        <p:grpSpPr>
          <a:xfrm>
            <a:off x="2458755" y="1323176"/>
            <a:ext cx="2104325" cy="2240283"/>
            <a:chOff x="1910561" y="1692190"/>
            <a:chExt cx="1095374" cy="1886775"/>
          </a:xfrm>
        </p:grpSpPr>
        <p:sp>
          <p:nvSpPr>
            <p:cNvPr id="4" name="Freeform 3"/>
            <p:cNvSpPr/>
            <p:nvPr/>
          </p:nvSpPr>
          <p:spPr>
            <a:xfrm>
              <a:off x="1910561" y="1692190"/>
              <a:ext cx="1095374" cy="326306"/>
            </a:xfrm>
            <a:custGeom>
              <a:avLst/>
              <a:gdLst>
                <a:gd name="connsiteX0" fmla="*/ 0 w 1095374"/>
                <a:gd name="connsiteY0" fmla="*/ 0 h 326306"/>
                <a:gd name="connsiteX1" fmla="*/ 1095374 w 1095374"/>
                <a:gd name="connsiteY1" fmla="*/ 0 h 326306"/>
                <a:gd name="connsiteX2" fmla="*/ 1095374 w 1095374"/>
                <a:gd name="connsiteY2" fmla="*/ 326306 h 326306"/>
                <a:gd name="connsiteX3" fmla="*/ 0 w 1095374"/>
                <a:gd name="connsiteY3" fmla="*/ 326306 h 326306"/>
                <a:gd name="connsiteX4" fmla="*/ 0 w 1095374"/>
                <a:gd name="connsiteY4" fmla="*/ 0 h 3263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5374" h="326306">
                  <a:moveTo>
                    <a:pt x="0" y="0"/>
                  </a:moveTo>
                  <a:lnTo>
                    <a:pt x="1095374" y="0"/>
                  </a:lnTo>
                  <a:lnTo>
                    <a:pt x="1095374" y="326306"/>
                  </a:lnTo>
                  <a:lnTo>
                    <a:pt x="0" y="326306"/>
                  </a:lnTo>
                  <a:lnTo>
                    <a:pt x="0" y="0"/>
                  </a:lnTo>
                  <a:close/>
                </a:path>
              </a:pathLst>
            </a:custGeom>
          </p:spPr>
          <p:style>
            <a:lnRef idx="2">
              <a:schemeClr val="dk1">
                <a:shade val="50000"/>
              </a:schemeClr>
            </a:lnRef>
            <a:fillRef idx="1">
              <a:schemeClr val="dk1"/>
            </a:fillRef>
            <a:effectRef idx="0">
              <a:schemeClr val="dk1"/>
            </a:effectRef>
            <a:fontRef idx="minor">
              <a:schemeClr val="lt1"/>
            </a:fontRef>
          </p:style>
          <p:txBody>
            <a:bodyPr spcFirstLastPara="0" vert="horz" wrap="square" lIns="108000" tIns="72000" rIns="65256" bIns="37289" numCol="1" spcCol="1270" anchor="ctr" anchorCtr="0">
              <a:noAutofit/>
            </a:bodyPr>
            <a:lstStyle/>
            <a:p>
              <a:pPr algn="ctr" defTabSz="407810">
                <a:lnSpc>
                  <a:spcPct val="90000"/>
                </a:lnSpc>
                <a:spcBef>
                  <a:spcPct val="0"/>
                </a:spcBef>
                <a:spcAft>
                  <a:spcPct val="35000"/>
                </a:spcAft>
              </a:pPr>
              <a:r>
                <a:rPr lang="en-US" sz="1400" dirty="0"/>
                <a:t>SPFx</a:t>
              </a:r>
            </a:p>
          </p:txBody>
        </p:sp>
        <p:sp>
          <p:nvSpPr>
            <p:cNvPr id="5" name="Freeform 4"/>
            <p:cNvSpPr/>
            <p:nvPr/>
          </p:nvSpPr>
          <p:spPr>
            <a:xfrm>
              <a:off x="1910561" y="2018497"/>
              <a:ext cx="1095374" cy="1560468"/>
            </a:xfrm>
            <a:custGeom>
              <a:avLst/>
              <a:gdLst>
                <a:gd name="connsiteX0" fmla="*/ 0 w 1095374"/>
                <a:gd name="connsiteY0" fmla="*/ 0 h 1560468"/>
                <a:gd name="connsiteX1" fmla="*/ 1095374 w 1095374"/>
                <a:gd name="connsiteY1" fmla="*/ 0 h 1560468"/>
                <a:gd name="connsiteX2" fmla="*/ 1095374 w 1095374"/>
                <a:gd name="connsiteY2" fmla="*/ 1560468 h 1560468"/>
                <a:gd name="connsiteX3" fmla="*/ 0 w 1095374"/>
                <a:gd name="connsiteY3" fmla="*/ 1560468 h 1560468"/>
                <a:gd name="connsiteX4" fmla="*/ 0 w 1095374"/>
                <a:gd name="connsiteY4" fmla="*/ 0 h 15604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5374" h="1560468">
                  <a:moveTo>
                    <a:pt x="0" y="0"/>
                  </a:moveTo>
                  <a:lnTo>
                    <a:pt x="1095374" y="0"/>
                  </a:lnTo>
                  <a:lnTo>
                    <a:pt x="1095374" y="1560468"/>
                  </a:lnTo>
                  <a:lnTo>
                    <a:pt x="0" y="1560468"/>
                  </a:lnTo>
                  <a:lnTo>
                    <a:pt x="0" y="0"/>
                  </a:lnTo>
                  <a:close/>
                </a:path>
              </a:pathLst>
            </a:custGeom>
            <a:ln>
              <a:solidFill>
                <a:schemeClr val="bg1">
                  <a:lumMod val="65000"/>
                </a:schemeClr>
              </a:solidFill>
            </a:ln>
          </p:spPr>
          <p:style>
            <a:lnRef idx="2">
              <a:schemeClr val="accent1"/>
            </a:lnRef>
            <a:fillRef idx="1">
              <a:schemeClr val="lt1"/>
            </a:fillRef>
            <a:effectRef idx="0">
              <a:schemeClr val="accent1"/>
            </a:effectRef>
            <a:fontRef idx="minor">
              <a:schemeClr val="dk1"/>
            </a:fontRef>
          </p:style>
          <p:txBody>
            <a:bodyPr spcFirstLastPara="0" vert="horz" wrap="square" lIns="108000" tIns="72000" rIns="65256" bIns="73413" numCol="1" spcCol="1270" anchor="t" anchorCtr="0">
              <a:noAutofit/>
            </a:bodyPr>
            <a:lstStyle/>
            <a:p>
              <a:pPr marL="171450" lvl="1" indent="-171450" defTabSz="407810">
                <a:lnSpc>
                  <a:spcPct val="90000"/>
                </a:lnSpc>
                <a:spcBef>
                  <a:spcPct val="0"/>
                </a:spcBef>
                <a:spcAft>
                  <a:spcPct val="15000"/>
                </a:spcAft>
                <a:buFont typeface="Arial" charset="0"/>
                <a:buChar char="•"/>
              </a:pPr>
              <a:r>
                <a:rPr lang="en-US" sz="1400" dirty="0"/>
                <a:t>Solutions are deployed centrally as a tenant admin</a:t>
              </a:r>
            </a:p>
            <a:p>
              <a:pPr marL="171450" lvl="1" indent="-171450" defTabSz="407810">
                <a:lnSpc>
                  <a:spcPct val="90000"/>
                </a:lnSpc>
                <a:spcBef>
                  <a:spcPct val="0"/>
                </a:spcBef>
                <a:spcAft>
                  <a:spcPct val="15000"/>
                </a:spcAft>
                <a:buFont typeface="Arial" charset="0"/>
                <a:buChar char="•"/>
              </a:pPr>
              <a:r>
                <a:rPr lang="en-US" sz="1400" dirty="0"/>
                <a:t>JavaScript is executed with the permissions of end user</a:t>
              </a:r>
            </a:p>
            <a:p>
              <a:pPr marL="171450" lvl="1" indent="-171450" defTabSz="407810">
                <a:lnSpc>
                  <a:spcPct val="90000"/>
                </a:lnSpc>
                <a:spcBef>
                  <a:spcPct val="0"/>
                </a:spcBef>
                <a:spcAft>
                  <a:spcPct val="15000"/>
                </a:spcAft>
                <a:buFont typeface="Arial" charset="0"/>
                <a:buChar char="•"/>
              </a:pPr>
              <a:endParaRPr lang="en-US" sz="1400" dirty="0"/>
            </a:p>
          </p:txBody>
        </p:sp>
      </p:grpSp>
      <p:grpSp>
        <p:nvGrpSpPr>
          <p:cNvPr id="15" name="Group 14"/>
          <p:cNvGrpSpPr/>
          <p:nvPr/>
        </p:nvGrpSpPr>
        <p:grpSpPr>
          <a:xfrm>
            <a:off x="4714663" y="1323176"/>
            <a:ext cx="2104325" cy="2240283"/>
            <a:chOff x="3159289" y="1692190"/>
            <a:chExt cx="1095374" cy="1886775"/>
          </a:xfrm>
        </p:grpSpPr>
        <p:sp>
          <p:nvSpPr>
            <p:cNvPr id="6" name="Freeform 5"/>
            <p:cNvSpPr/>
            <p:nvPr/>
          </p:nvSpPr>
          <p:spPr>
            <a:xfrm>
              <a:off x="3159289" y="1692190"/>
              <a:ext cx="1095374" cy="326306"/>
            </a:xfrm>
            <a:custGeom>
              <a:avLst/>
              <a:gdLst>
                <a:gd name="connsiteX0" fmla="*/ 0 w 1095374"/>
                <a:gd name="connsiteY0" fmla="*/ 0 h 326306"/>
                <a:gd name="connsiteX1" fmla="*/ 1095374 w 1095374"/>
                <a:gd name="connsiteY1" fmla="*/ 0 h 326306"/>
                <a:gd name="connsiteX2" fmla="*/ 1095374 w 1095374"/>
                <a:gd name="connsiteY2" fmla="*/ 326306 h 326306"/>
                <a:gd name="connsiteX3" fmla="*/ 0 w 1095374"/>
                <a:gd name="connsiteY3" fmla="*/ 326306 h 326306"/>
                <a:gd name="connsiteX4" fmla="*/ 0 w 1095374"/>
                <a:gd name="connsiteY4" fmla="*/ 0 h 3263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5374" h="326306">
                  <a:moveTo>
                    <a:pt x="0" y="0"/>
                  </a:moveTo>
                  <a:lnTo>
                    <a:pt x="1095374" y="0"/>
                  </a:lnTo>
                  <a:lnTo>
                    <a:pt x="1095374" y="326306"/>
                  </a:lnTo>
                  <a:lnTo>
                    <a:pt x="0" y="326306"/>
                  </a:lnTo>
                  <a:lnTo>
                    <a:pt x="0" y="0"/>
                  </a:lnTo>
                  <a:close/>
                </a:path>
              </a:pathLst>
            </a:custGeom>
          </p:spPr>
          <p:style>
            <a:lnRef idx="2">
              <a:schemeClr val="dk1">
                <a:shade val="50000"/>
              </a:schemeClr>
            </a:lnRef>
            <a:fillRef idx="1">
              <a:schemeClr val="dk1"/>
            </a:fillRef>
            <a:effectRef idx="0">
              <a:schemeClr val="dk1"/>
            </a:effectRef>
            <a:fontRef idx="minor">
              <a:schemeClr val="lt1"/>
            </a:fontRef>
          </p:style>
          <p:txBody>
            <a:bodyPr spcFirstLastPara="0" vert="horz" wrap="square" lIns="108000" tIns="72000" rIns="65256" bIns="37289" numCol="1" spcCol="1270" anchor="ctr" anchorCtr="0">
              <a:noAutofit/>
            </a:bodyPr>
            <a:lstStyle/>
            <a:p>
              <a:pPr algn="ctr" defTabSz="407810">
                <a:lnSpc>
                  <a:spcPct val="90000"/>
                </a:lnSpc>
                <a:spcBef>
                  <a:spcPct val="0"/>
                </a:spcBef>
                <a:spcAft>
                  <a:spcPct val="35000"/>
                </a:spcAft>
              </a:pPr>
              <a:r>
                <a:rPr lang="en-US" sz="1400" dirty="0"/>
                <a:t>Add-ins</a:t>
              </a:r>
            </a:p>
          </p:txBody>
        </p:sp>
        <p:sp>
          <p:nvSpPr>
            <p:cNvPr id="7" name="Freeform 6"/>
            <p:cNvSpPr/>
            <p:nvPr/>
          </p:nvSpPr>
          <p:spPr>
            <a:xfrm>
              <a:off x="3159289" y="2018497"/>
              <a:ext cx="1095374" cy="1560468"/>
            </a:xfrm>
            <a:custGeom>
              <a:avLst/>
              <a:gdLst>
                <a:gd name="connsiteX0" fmla="*/ 0 w 1095374"/>
                <a:gd name="connsiteY0" fmla="*/ 0 h 1560468"/>
                <a:gd name="connsiteX1" fmla="*/ 1095374 w 1095374"/>
                <a:gd name="connsiteY1" fmla="*/ 0 h 1560468"/>
                <a:gd name="connsiteX2" fmla="*/ 1095374 w 1095374"/>
                <a:gd name="connsiteY2" fmla="*/ 1560468 h 1560468"/>
                <a:gd name="connsiteX3" fmla="*/ 0 w 1095374"/>
                <a:gd name="connsiteY3" fmla="*/ 1560468 h 1560468"/>
                <a:gd name="connsiteX4" fmla="*/ 0 w 1095374"/>
                <a:gd name="connsiteY4" fmla="*/ 0 h 15604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5374" h="1560468">
                  <a:moveTo>
                    <a:pt x="0" y="0"/>
                  </a:moveTo>
                  <a:lnTo>
                    <a:pt x="1095374" y="0"/>
                  </a:lnTo>
                  <a:lnTo>
                    <a:pt x="1095374" y="1560468"/>
                  </a:lnTo>
                  <a:lnTo>
                    <a:pt x="0" y="1560468"/>
                  </a:lnTo>
                  <a:lnTo>
                    <a:pt x="0" y="0"/>
                  </a:lnTo>
                  <a:close/>
                </a:path>
              </a:pathLst>
            </a:custGeom>
            <a:ln>
              <a:solidFill>
                <a:schemeClr val="bg1">
                  <a:lumMod val="65000"/>
                </a:schemeClr>
              </a:solidFill>
            </a:ln>
          </p:spPr>
          <p:style>
            <a:lnRef idx="2">
              <a:schemeClr val="accent1"/>
            </a:lnRef>
            <a:fillRef idx="1">
              <a:schemeClr val="lt1"/>
            </a:fillRef>
            <a:effectRef idx="0">
              <a:schemeClr val="accent1"/>
            </a:effectRef>
            <a:fontRef idx="minor">
              <a:schemeClr val="dk1"/>
            </a:fontRef>
          </p:style>
          <p:txBody>
            <a:bodyPr spcFirstLastPara="0" vert="horz" wrap="square" lIns="108000" tIns="72000" rIns="65256" bIns="73413" numCol="1" spcCol="1270" anchor="t" anchorCtr="0">
              <a:noAutofit/>
            </a:bodyPr>
            <a:lstStyle/>
            <a:p>
              <a:pPr marL="171450" lvl="1" indent="-171450" defTabSz="407810">
                <a:lnSpc>
                  <a:spcPct val="90000"/>
                </a:lnSpc>
                <a:spcBef>
                  <a:spcPct val="0"/>
                </a:spcBef>
                <a:spcAft>
                  <a:spcPct val="15000"/>
                </a:spcAft>
                <a:buFont typeface="Arial" charset="0"/>
                <a:buChar char="•"/>
              </a:pPr>
              <a:r>
                <a:rPr lang="en-US" sz="1400" dirty="0"/>
                <a:t>Isolated functionalities hosted either in </a:t>
              </a:r>
              <a:r>
                <a:rPr lang="en-US" sz="1400" dirty="0" err="1"/>
                <a:t>iframe</a:t>
              </a:r>
              <a:r>
                <a:rPr lang="en-US" sz="1400" dirty="0"/>
                <a:t> or outside of the SharePoint</a:t>
              </a:r>
            </a:p>
          </p:txBody>
        </p:sp>
      </p:grpSp>
      <p:grpSp>
        <p:nvGrpSpPr>
          <p:cNvPr id="22" name="Group 21"/>
          <p:cNvGrpSpPr/>
          <p:nvPr/>
        </p:nvGrpSpPr>
        <p:grpSpPr>
          <a:xfrm>
            <a:off x="6970571" y="1312901"/>
            <a:ext cx="2104325" cy="2240283"/>
            <a:chOff x="4408016" y="1692190"/>
            <a:chExt cx="1095374" cy="1886775"/>
          </a:xfrm>
        </p:grpSpPr>
        <p:sp>
          <p:nvSpPr>
            <p:cNvPr id="8" name="Freeform 7"/>
            <p:cNvSpPr/>
            <p:nvPr/>
          </p:nvSpPr>
          <p:spPr>
            <a:xfrm>
              <a:off x="4408016" y="1692190"/>
              <a:ext cx="1095374" cy="326306"/>
            </a:xfrm>
            <a:custGeom>
              <a:avLst/>
              <a:gdLst>
                <a:gd name="connsiteX0" fmla="*/ 0 w 1095374"/>
                <a:gd name="connsiteY0" fmla="*/ 0 h 326306"/>
                <a:gd name="connsiteX1" fmla="*/ 1095374 w 1095374"/>
                <a:gd name="connsiteY1" fmla="*/ 0 h 326306"/>
                <a:gd name="connsiteX2" fmla="*/ 1095374 w 1095374"/>
                <a:gd name="connsiteY2" fmla="*/ 326306 h 326306"/>
                <a:gd name="connsiteX3" fmla="*/ 0 w 1095374"/>
                <a:gd name="connsiteY3" fmla="*/ 326306 h 326306"/>
                <a:gd name="connsiteX4" fmla="*/ 0 w 1095374"/>
                <a:gd name="connsiteY4" fmla="*/ 0 h 3263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5374" h="326306">
                  <a:moveTo>
                    <a:pt x="0" y="0"/>
                  </a:moveTo>
                  <a:lnTo>
                    <a:pt x="1095374" y="0"/>
                  </a:lnTo>
                  <a:lnTo>
                    <a:pt x="1095374" y="326306"/>
                  </a:lnTo>
                  <a:lnTo>
                    <a:pt x="0" y="326306"/>
                  </a:lnTo>
                  <a:lnTo>
                    <a:pt x="0" y="0"/>
                  </a:lnTo>
                  <a:close/>
                </a:path>
              </a:pathLst>
            </a:custGeom>
          </p:spPr>
          <p:style>
            <a:lnRef idx="2">
              <a:schemeClr val="dk1">
                <a:shade val="50000"/>
              </a:schemeClr>
            </a:lnRef>
            <a:fillRef idx="1">
              <a:schemeClr val="dk1"/>
            </a:fillRef>
            <a:effectRef idx="0">
              <a:schemeClr val="dk1"/>
            </a:effectRef>
            <a:fontRef idx="minor">
              <a:schemeClr val="lt1"/>
            </a:fontRef>
          </p:style>
          <p:txBody>
            <a:bodyPr spcFirstLastPara="0" vert="horz" wrap="square" lIns="108000" tIns="72000" rIns="65256" bIns="37289" numCol="1" spcCol="1270" anchor="ctr" anchorCtr="0">
              <a:noAutofit/>
            </a:bodyPr>
            <a:lstStyle/>
            <a:p>
              <a:pPr algn="ctr" defTabSz="407810">
                <a:lnSpc>
                  <a:spcPct val="90000"/>
                </a:lnSpc>
                <a:spcBef>
                  <a:spcPct val="0"/>
                </a:spcBef>
                <a:spcAft>
                  <a:spcPct val="35000"/>
                </a:spcAft>
              </a:pPr>
              <a:r>
                <a:rPr lang="en-US" sz="1400" dirty="0"/>
                <a:t>Script editor web part</a:t>
              </a:r>
            </a:p>
          </p:txBody>
        </p:sp>
        <p:sp>
          <p:nvSpPr>
            <p:cNvPr id="9" name="Freeform 8"/>
            <p:cNvSpPr/>
            <p:nvPr/>
          </p:nvSpPr>
          <p:spPr>
            <a:xfrm>
              <a:off x="4408016" y="2018497"/>
              <a:ext cx="1095374" cy="1560468"/>
            </a:xfrm>
            <a:custGeom>
              <a:avLst/>
              <a:gdLst>
                <a:gd name="connsiteX0" fmla="*/ 0 w 1095374"/>
                <a:gd name="connsiteY0" fmla="*/ 0 h 1560468"/>
                <a:gd name="connsiteX1" fmla="*/ 1095374 w 1095374"/>
                <a:gd name="connsiteY1" fmla="*/ 0 h 1560468"/>
                <a:gd name="connsiteX2" fmla="*/ 1095374 w 1095374"/>
                <a:gd name="connsiteY2" fmla="*/ 1560468 h 1560468"/>
                <a:gd name="connsiteX3" fmla="*/ 0 w 1095374"/>
                <a:gd name="connsiteY3" fmla="*/ 1560468 h 1560468"/>
                <a:gd name="connsiteX4" fmla="*/ 0 w 1095374"/>
                <a:gd name="connsiteY4" fmla="*/ 0 h 15604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5374" h="1560468">
                  <a:moveTo>
                    <a:pt x="0" y="0"/>
                  </a:moveTo>
                  <a:lnTo>
                    <a:pt x="1095374" y="0"/>
                  </a:lnTo>
                  <a:lnTo>
                    <a:pt x="1095374" y="1560468"/>
                  </a:lnTo>
                  <a:lnTo>
                    <a:pt x="0" y="1560468"/>
                  </a:lnTo>
                  <a:lnTo>
                    <a:pt x="0" y="0"/>
                  </a:lnTo>
                  <a:close/>
                </a:path>
              </a:pathLst>
            </a:custGeom>
            <a:ln>
              <a:solidFill>
                <a:schemeClr val="bg1">
                  <a:lumMod val="65000"/>
                </a:schemeClr>
              </a:solidFill>
            </a:ln>
          </p:spPr>
          <p:style>
            <a:lnRef idx="2">
              <a:schemeClr val="accent1"/>
            </a:lnRef>
            <a:fillRef idx="1">
              <a:schemeClr val="lt1"/>
            </a:fillRef>
            <a:effectRef idx="0">
              <a:schemeClr val="accent1"/>
            </a:effectRef>
            <a:fontRef idx="minor">
              <a:schemeClr val="dk1"/>
            </a:fontRef>
          </p:style>
          <p:txBody>
            <a:bodyPr spcFirstLastPara="0" vert="horz" wrap="square" lIns="108000" tIns="72000" rIns="65256" bIns="73413" numCol="1" spcCol="1270" anchor="t" anchorCtr="0">
              <a:noAutofit/>
            </a:bodyPr>
            <a:lstStyle/>
            <a:p>
              <a:pPr marL="171450" lvl="1" indent="-171450" defTabSz="407810">
                <a:lnSpc>
                  <a:spcPct val="90000"/>
                </a:lnSpc>
                <a:spcBef>
                  <a:spcPct val="0"/>
                </a:spcBef>
                <a:spcAft>
                  <a:spcPct val="15000"/>
                </a:spcAft>
                <a:buFont typeface="Arial" charset="0"/>
                <a:buChar char="•"/>
              </a:pPr>
              <a:r>
                <a:rPr lang="en-US" sz="1400" dirty="0"/>
                <a:t>Scripts are added on the pages by end users</a:t>
              </a:r>
            </a:p>
            <a:p>
              <a:pPr marL="171450" lvl="1" indent="-171450" defTabSz="407810">
                <a:lnSpc>
                  <a:spcPct val="90000"/>
                </a:lnSpc>
                <a:spcBef>
                  <a:spcPct val="0"/>
                </a:spcBef>
                <a:spcAft>
                  <a:spcPct val="15000"/>
                </a:spcAft>
                <a:buFont typeface="Arial" charset="0"/>
                <a:buChar char="•"/>
              </a:pPr>
              <a:r>
                <a:rPr lang="en-US" sz="1400" dirty="0"/>
                <a:t>Scripts can be hosted anywhere</a:t>
              </a:r>
            </a:p>
            <a:p>
              <a:pPr marL="171450" lvl="1" indent="-171450" defTabSz="407810">
                <a:lnSpc>
                  <a:spcPct val="90000"/>
                </a:lnSpc>
                <a:spcBef>
                  <a:spcPct val="0"/>
                </a:spcBef>
                <a:spcAft>
                  <a:spcPct val="15000"/>
                </a:spcAft>
                <a:buFont typeface="Arial" charset="0"/>
                <a:buChar char="•"/>
              </a:pPr>
              <a:r>
                <a:rPr lang="en-US" sz="1400" dirty="0"/>
                <a:t>Same with content editor web part</a:t>
              </a:r>
            </a:p>
            <a:p>
              <a:pPr marL="171450" lvl="1" indent="-171450" defTabSz="407810">
                <a:lnSpc>
                  <a:spcPct val="90000"/>
                </a:lnSpc>
                <a:spcBef>
                  <a:spcPct val="0"/>
                </a:spcBef>
                <a:spcAft>
                  <a:spcPct val="15000"/>
                </a:spcAft>
                <a:buFont typeface="Arial" charset="0"/>
                <a:buChar char="•"/>
              </a:pPr>
              <a:endParaRPr lang="en-US" sz="1400" dirty="0"/>
            </a:p>
          </p:txBody>
        </p:sp>
      </p:grpSp>
      <p:grpSp>
        <p:nvGrpSpPr>
          <p:cNvPr id="25" name="Group 24"/>
          <p:cNvGrpSpPr/>
          <p:nvPr/>
        </p:nvGrpSpPr>
        <p:grpSpPr>
          <a:xfrm>
            <a:off x="9226480" y="1312901"/>
            <a:ext cx="2104325" cy="2240283"/>
            <a:chOff x="5656744" y="1692190"/>
            <a:chExt cx="1095374" cy="1886775"/>
          </a:xfrm>
        </p:grpSpPr>
        <p:sp>
          <p:nvSpPr>
            <p:cNvPr id="10" name="Freeform 9"/>
            <p:cNvSpPr/>
            <p:nvPr/>
          </p:nvSpPr>
          <p:spPr>
            <a:xfrm>
              <a:off x="5656744" y="1692190"/>
              <a:ext cx="1095374" cy="326306"/>
            </a:xfrm>
            <a:custGeom>
              <a:avLst/>
              <a:gdLst>
                <a:gd name="connsiteX0" fmla="*/ 0 w 1095374"/>
                <a:gd name="connsiteY0" fmla="*/ 0 h 326306"/>
                <a:gd name="connsiteX1" fmla="*/ 1095374 w 1095374"/>
                <a:gd name="connsiteY1" fmla="*/ 0 h 326306"/>
                <a:gd name="connsiteX2" fmla="*/ 1095374 w 1095374"/>
                <a:gd name="connsiteY2" fmla="*/ 326306 h 326306"/>
                <a:gd name="connsiteX3" fmla="*/ 0 w 1095374"/>
                <a:gd name="connsiteY3" fmla="*/ 326306 h 326306"/>
                <a:gd name="connsiteX4" fmla="*/ 0 w 1095374"/>
                <a:gd name="connsiteY4" fmla="*/ 0 h 3263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5374" h="326306">
                  <a:moveTo>
                    <a:pt x="0" y="0"/>
                  </a:moveTo>
                  <a:lnTo>
                    <a:pt x="1095374" y="0"/>
                  </a:lnTo>
                  <a:lnTo>
                    <a:pt x="1095374" y="326306"/>
                  </a:lnTo>
                  <a:lnTo>
                    <a:pt x="0" y="326306"/>
                  </a:lnTo>
                  <a:lnTo>
                    <a:pt x="0" y="0"/>
                  </a:lnTo>
                  <a:close/>
                </a:path>
              </a:pathLst>
            </a:custGeom>
          </p:spPr>
          <p:style>
            <a:lnRef idx="2">
              <a:schemeClr val="dk1">
                <a:shade val="50000"/>
              </a:schemeClr>
            </a:lnRef>
            <a:fillRef idx="1">
              <a:schemeClr val="dk1"/>
            </a:fillRef>
            <a:effectRef idx="0">
              <a:schemeClr val="dk1"/>
            </a:effectRef>
            <a:fontRef idx="minor">
              <a:schemeClr val="lt1"/>
            </a:fontRef>
          </p:style>
          <p:txBody>
            <a:bodyPr spcFirstLastPara="0" vert="horz" wrap="square" lIns="108000" tIns="72000" rIns="65256" bIns="37289" numCol="1" spcCol="1270" anchor="ctr" anchorCtr="0">
              <a:noAutofit/>
            </a:bodyPr>
            <a:lstStyle/>
            <a:p>
              <a:pPr algn="ctr" defTabSz="407810">
                <a:lnSpc>
                  <a:spcPct val="90000"/>
                </a:lnSpc>
                <a:spcBef>
                  <a:spcPct val="0"/>
                </a:spcBef>
                <a:spcAft>
                  <a:spcPct val="35000"/>
                </a:spcAft>
              </a:pPr>
              <a:r>
                <a:rPr lang="en-US" sz="1400" dirty="0"/>
                <a:t>Script embedding</a:t>
              </a:r>
            </a:p>
          </p:txBody>
        </p:sp>
        <p:sp>
          <p:nvSpPr>
            <p:cNvPr id="11" name="Freeform 10"/>
            <p:cNvSpPr/>
            <p:nvPr/>
          </p:nvSpPr>
          <p:spPr>
            <a:xfrm>
              <a:off x="5656744" y="2018497"/>
              <a:ext cx="1095374" cy="1560468"/>
            </a:xfrm>
            <a:custGeom>
              <a:avLst/>
              <a:gdLst>
                <a:gd name="connsiteX0" fmla="*/ 0 w 1095374"/>
                <a:gd name="connsiteY0" fmla="*/ 0 h 1560468"/>
                <a:gd name="connsiteX1" fmla="*/ 1095374 w 1095374"/>
                <a:gd name="connsiteY1" fmla="*/ 0 h 1560468"/>
                <a:gd name="connsiteX2" fmla="*/ 1095374 w 1095374"/>
                <a:gd name="connsiteY2" fmla="*/ 1560468 h 1560468"/>
                <a:gd name="connsiteX3" fmla="*/ 0 w 1095374"/>
                <a:gd name="connsiteY3" fmla="*/ 1560468 h 1560468"/>
                <a:gd name="connsiteX4" fmla="*/ 0 w 1095374"/>
                <a:gd name="connsiteY4" fmla="*/ 0 h 15604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5374" h="1560468">
                  <a:moveTo>
                    <a:pt x="0" y="0"/>
                  </a:moveTo>
                  <a:lnTo>
                    <a:pt x="1095374" y="0"/>
                  </a:lnTo>
                  <a:lnTo>
                    <a:pt x="1095374" y="1560468"/>
                  </a:lnTo>
                  <a:lnTo>
                    <a:pt x="0" y="1560468"/>
                  </a:lnTo>
                  <a:lnTo>
                    <a:pt x="0" y="0"/>
                  </a:lnTo>
                  <a:close/>
                </a:path>
              </a:pathLst>
            </a:custGeom>
            <a:ln>
              <a:solidFill>
                <a:schemeClr val="bg1">
                  <a:lumMod val="65000"/>
                </a:schemeClr>
              </a:solidFill>
            </a:ln>
          </p:spPr>
          <p:style>
            <a:lnRef idx="2">
              <a:schemeClr val="accent1"/>
            </a:lnRef>
            <a:fillRef idx="1">
              <a:schemeClr val="lt1"/>
            </a:fillRef>
            <a:effectRef idx="0">
              <a:schemeClr val="accent1"/>
            </a:effectRef>
            <a:fontRef idx="minor">
              <a:schemeClr val="dk1"/>
            </a:fontRef>
          </p:style>
          <p:txBody>
            <a:bodyPr spcFirstLastPara="0" vert="horz" wrap="square" lIns="108000" tIns="72000" rIns="65256" bIns="73413" numCol="1" spcCol="1270" anchor="t" anchorCtr="0">
              <a:noAutofit/>
            </a:bodyPr>
            <a:lstStyle/>
            <a:p>
              <a:pPr marL="171450" lvl="1" indent="-171450" defTabSz="407810">
                <a:lnSpc>
                  <a:spcPct val="90000"/>
                </a:lnSpc>
                <a:spcBef>
                  <a:spcPct val="0"/>
                </a:spcBef>
                <a:spcAft>
                  <a:spcPct val="15000"/>
                </a:spcAft>
                <a:buFont typeface="Arial" charset="0"/>
                <a:buChar char="•"/>
              </a:pPr>
              <a:r>
                <a:rPr lang="en-US" sz="1400" dirty="0"/>
                <a:t>Embedding scripts with </a:t>
              </a:r>
              <a:r>
                <a:rPr lang="en-US" sz="1400" dirty="0" err="1"/>
                <a:t>Usercustomactions</a:t>
              </a:r>
              <a:r>
                <a:rPr lang="en-US" sz="1400" dirty="0"/>
                <a:t> or </a:t>
              </a:r>
              <a:r>
                <a:rPr lang="en-US" sz="1400" dirty="0" err="1"/>
                <a:t>JSLink</a:t>
              </a:r>
              <a:endParaRPr lang="en-US" sz="1400" dirty="0"/>
            </a:p>
            <a:p>
              <a:pPr marL="171450" lvl="1" indent="-171450" defTabSz="407810">
                <a:lnSpc>
                  <a:spcPct val="90000"/>
                </a:lnSpc>
                <a:spcBef>
                  <a:spcPct val="0"/>
                </a:spcBef>
                <a:spcAft>
                  <a:spcPct val="15000"/>
                </a:spcAft>
                <a:buFont typeface="Arial" charset="0"/>
                <a:buChar char="•"/>
              </a:pPr>
              <a:r>
                <a:rPr lang="en-US" sz="1400" dirty="0"/>
                <a:t>JavaScript files can be added by site owners using API</a:t>
              </a:r>
            </a:p>
            <a:p>
              <a:pPr marL="171450" lvl="1" indent="-171450" defTabSz="407810">
                <a:lnSpc>
                  <a:spcPct val="90000"/>
                </a:lnSpc>
                <a:spcBef>
                  <a:spcPct val="0"/>
                </a:spcBef>
                <a:spcAft>
                  <a:spcPct val="15000"/>
                </a:spcAft>
                <a:buFont typeface="Arial" charset="0"/>
                <a:buChar char="•"/>
              </a:pPr>
              <a:r>
                <a:rPr lang="en-US" sz="1400" dirty="0"/>
                <a:t>JS files hosted in the site</a:t>
              </a:r>
            </a:p>
          </p:txBody>
        </p:sp>
      </p:grpSp>
      <p:sp>
        <p:nvSpPr>
          <p:cNvPr id="17" name="TextBox 16"/>
          <p:cNvSpPr txBox="1"/>
          <p:nvPr/>
        </p:nvSpPr>
        <p:spPr>
          <a:xfrm>
            <a:off x="608420" y="2397004"/>
            <a:ext cx="1582484" cy="338426"/>
          </a:xfrm>
          <a:prstGeom prst="rect">
            <a:avLst/>
          </a:prstGeom>
          <a:noFill/>
        </p:spPr>
        <p:txBody>
          <a:bodyPr wrap="none" rtlCol="0">
            <a:spAutoFit/>
          </a:bodyPr>
          <a:lstStyle/>
          <a:p>
            <a:r>
              <a:rPr lang="en-US" sz="1599" b="1" dirty="0">
                <a:latin typeface="Segoe UI" panose="020B0502040204020203" pitchFamily="34" charset="0"/>
                <a:cs typeface="Segoe UI" panose="020B0502040204020203" pitchFamily="34" charset="0"/>
              </a:rPr>
              <a:t>Characteristics</a:t>
            </a:r>
          </a:p>
        </p:txBody>
      </p:sp>
      <p:sp>
        <p:nvSpPr>
          <p:cNvPr id="19" name="TextBox 18"/>
          <p:cNvSpPr txBox="1"/>
          <p:nvPr/>
        </p:nvSpPr>
        <p:spPr>
          <a:xfrm>
            <a:off x="603833" y="5555557"/>
            <a:ext cx="1372245" cy="584519"/>
          </a:xfrm>
          <a:prstGeom prst="rect">
            <a:avLst/>
          </a:prstGeom>
          <a:noFill/>
        </p:spPr>
        <p:txBody>
          <a:bodyPr wrap="square" rtlCol="0">
            <a:spAutoFit/>
          </a:bodyPr>
          <a:lstStyle/>
          <a:p>
            <a:r>
              <a:rPr lang="en-US" sz="1599" b="1" dirty="0">
                <a:latin typeface="Segoe UI" panose="020B0502040204020203" pitchFamily="34" charset="0"/>
                <a:cs typeface="Segoe UI" panose="020B0502040204020203" pitchFamily="34" charset="0"/>
              </a:rPr>
              <a:t>Centralized approval</a:t>
            </a:r>
          </a:p>
        </p:txBody>
      </p:sp>
      <p:sp>
        <p:nvSpPr>
          <p:cNvPr id="2" name="Title 1"/>
          <p:cNvSpPr>
            <a:spLocks noGrp="1"/>
          </p:cNvSpPr>
          <p:nvPr>
            <p:ph type="title"/>
          </p:nvPr>
        </p:nvSpPr>
        <p:spPr/>
        <p:txBody>
          <a:bodyPr/>
          <a:lstStyle/>
          <a:p>
            <a:r>
              <a:rPr lang="en-US" dirty="0"/>
              <a:t>Client-side customizations in SharePoint</a:t>
            </a:r>
          </a:p>
        </p:txBody>
      </p:sp>
      <p:sp>
        <p:nvSpPr>
          <p:cNvPr id="31" name="TextBox 30"/>
          <p:cNvSpPr txBox="1"/>
          <p:nvPr/>
        </p:nvSpPr>
        <p:spPr>
          <a:xfrm>
            <a:off x="603834" y="4805322"/>
            <a:ext cx="1372245" cy="584519"/>
          </a:xfrm>
          <a:prstGeom prst="rect">
            <a:avLst/>
          </a:prstGeom>
          <a:noFill/>
        </p:spPr>
        <p:txBody>
          <a:bodyPr wrap="square" rtlCol="0">
            <a:spAutoFit/>
          </a:bodyPr>
          <a:lstStyle/>
          <a:p>
            <a:r>
              <a:rPr lang="en-US" sz="1599" b="1" dirty="0">
                <a:latin typeface="Segoe UI" panose="020B0502040204020203" pitchFamily="34" charset="0"/>
                <a:cs typeface="Segoe UI" panose="020B0502040204020203" pitchFamily="34" charset="0"/>
              </a:rPr>
              <a:t>Permissions model</a:t>
            </a:r>
          </a:p>
        </p:txBody>
      </p:sp>
      <p:sp>
        <p:nvSpPr>
          <p:cNvPr id="39" name="TextBox 38"/>
          <p:cNvSpPr txBox="1"/>
          <p:nvPr/>
        </p:nvSpPr>
        <p:spPr>
          <a:xfrm>
            <a:off x="603833" y="3832029"/>
            <a:ext cx="1372245" cy="830612"/>
          </a:xfrm>
          <a:prstGeom prst="rect">
            <a:avLst/>
          </a:prstGeom>
          <a:noFill/>
        </p:spPr>
        <p:txBody>
          <a:bodyPr wrap="square" rtlCol="0">
            <a:spAutoFit/>
          </a:bodyPr>
          <a:lstStyle/>
          <a:p>
            <a:r>
              <a:rPr lang="en-US" sz="1599" b="1" dirty="0">
                <a:latin typeface="Segoe UI" panose="020B0502040204020203" pitchFamily="34" charset="0"/>
                <a:cs typeface="Segoe UI" panose="020B0502040204020203" pitchFamily="34" charset="0"/>
              </a:rPr>
              <a:t>Works on ‘no-script’ sites</a:t>
            </a:r>
          </a:p>
        </p:txBody>
      </p:sp>
      <p:pic>
        <p:nvPicPr>
          <p:cNvPr id="40" name="Picture 39"/>
          <p:cNvPicPr>
            <a:picLocks noChangeAspect="1"/>
          </p:cNvPicPr>
          <p:nvPr/>
        </p:nvPicPr>
        <p:blipFill>
          <a:blip r:embed="rId3"/>
          <a:stretch>
            <a:fillRect/>
          </a:stretch>
        </p:blipFill>
        <p:spPr>
          <a:xfrm>
            <a:off x="3206008" y="3956294"/>
            <a:ext cx="609818" cy="582082"/>
          </a:xfrm>
          <a:prstGeom prst="rect">
            <a:avLst/>
          </a:prstGeom>
        </p:spPr>
      </p:pic>
      <p:pic>
        <p:nvPicPr>
          <p:cNvPr id="42" name="Picture 41"/>
          <p:cNvPicPr>
            <a:picLocks noChangeAspect="1"/>
          </p:cNvPicPr>
          <p:nvPr/>
        </p:nvPicPr>
        <p:blipFill>
          <a:blip r:embed="rId3"/>
          <a:stretch>
            <a:fillRect/>
          </a:stretch>
        </p:blipFill>
        <p:spPr>
          <a:xfrm>
            <a:off x="3206008" y="5555557"/>
            <a:ext cx="609818" cy="582082"/>
          </a:xfrm>
          <a:prstGeom prst="rect">
            <a:avLst/>
          </a:prstGeom>
        </p:spPr>
      </p:pic>
      <p:pic>
        <p:nvPicPr>
          <p:cNvPr id="45" name="Picture 44"/>
          <p:cNvPicPr>
            <a:picLocks noChangeAspect="1"/>
          </p:cNvPicPr>
          <p:nvPr/>
        </p:nvPicPr>
        <p:blipFill>
          <a:blip r:embed="rId3"/>
          <a:stretch>
            <a:fillRect/>
          </a:stretch>
        </p:blipFill>
        <p:spPr>
          <a:xfrm>
            <a:off x="5461916" y="4758446"/>
            <a:ext cx="609818" cy="582082"/>
          </a:xfrm>
          <a:prstGeom prst="rect">
            <a:avLst/>
          </a:prstGeom>
        </p:spPr>
      </p:pic>
      <p:pic>
        <p:nvPicPr>
          <p:cNvPr id="46" name="Picture 45"/>
          <p:cNvPicPr>
            <a:picLocks noChangeAspect="1"/>
          </p:cNvPicPr>
          <p:nvPr/>
        </p:nvPicPr>
        <p:blipFill>
          <a:blip r:embed="rId3"/>
          <a:stretch>
            <a:fillRect/>
          </a:stretch>
        </p:blipFill>
        <p:spPr>
          <a:xfrm>
            <a:off x="5461916" y="3961335"/>
            <a:ext cx="609818" cy="582082"/>
          </a:xfrm>
          <a:prstGeom prst="rect">
            <a:avLst/>
          </a:prstGeom>
        </p:spPr>
      </p:pic>
      <p:pic>
        <p:nvPicPr>
          <p:cNvPr id="47" name="Picture 46"/>
          <p:cNvPicPr>
            <a:picLocks noChangeAspect="1"/>
          </p:cNvPicPr>
          <p:nvPr/>
        </p:nvPicPr>
        <p:blipFill>
          <a:blip r:embed="rId3"/>
          <a:stretch>
            <a:fillRect/>
          </a:stretch>
        </p:blipFill>
        <p:spPr>
          <a:xfrm>
            <a:off x="5461916" y="5555557"/>
            <a:ext cx="609818" cy="582082"/>
          </a:xfrm>
          <a:prstGeom prst="rect">
            <a:avLst/>
          </a:prstGeom>
        </p:spPr>
      </p:pic>
      <p:pic>
        <p:nvPicPr>
          <p:cNvPr id="49" name="Picture 48"/>
          <p:cNvPicPr>
            <a:picLocks noChangeAspect="1"/>
          </p:cNvPicPr>
          <p:nvPr/>
        </p:nvPicPr>
        <p:blipFill>
          <a:blip r:embed="rId4"/>
          <a:stretch>
            <a:fillRect/>
          </a:stretch>
        </p:blipFill>
        <p:spPr>
          <a:xfrm>
            <a:off x="7730695" y="3956294"/>
            <a:ext cx="584076" cy="584706"/>
          </a:xfrm>
          <a:prstGeom prst="rect">
            <a:avLst/>
          </a:prstGeom>
        </p:spPr>
      </p:pic>
      <p:pic>
        <p:nvPicPr>
          <p:cNvPr id="50" name="Picture 49"/>
          <p:cNvPicPr>
            <a:picLocks noChangeAspect="1"/>
          </p:cNvPicPr>
          <p:nvPr/>
        </p:nvPicPr>
        <p:blipFill>
          <a:blip r:embed="rId4"/>
          <a:stretch>
            <a:fillRect/>
          </a:stretch>
        </p:blipFill>
        <p:spPr>
          <a:xfrm>
            <a:off x="3206008" y="4805135"/>
            <a:ext cx="584076" cy="584706"/>
          </a:xfrm>
          <a:prstGeom prst="rect">
            <a:avLst/>
          </a:prstGeom>
        </p:spPr>
      </p:pic>
      <p:pic>
        <p:nvPicPr>
          <p:cNvPr id="51" name="Picture 50"/>
          <p:cNvPicPr>
            <a:picLocks noChangeAspect="1"/>
          </p:cNvPicPr>
          <p:nvPr/>
        </p:nvPicPr>
        <p:blipFill>
          <a:blip r:embed="rId4"/>
          <a:stretch>
            <a:fillRect/>
          </a:stretch>
        </p:blipFill>
        <p:spPr>
          <a:xfrm>
            <a:off x="7730695" y="4805135"/>
            <a:ext cx="584076" cy="584706"/>
          </a:xfrm>
          <a:prstGeom prst="rect">
            <a:avLst/>
          </a:prstGeom>
        </p:spPr>
      </p:pic>
      <p:pic>
        <p:nvPicPr>
          <p:cNvPr id="52" name="Picture 51"/>
          <p:cNvPicPr>
            <a:picLocks noChangeAspect="1"/>
          </p:cNvPicPr>
          <p:nvPr/>
        </p:nvPicPr>
        <p:blipFill>
          <a:blip r:embed="rId4"/>
          <a:stretch>
            <a:fillRect/>
          </a:stretch>
        </p:blipFill>
        <p:spPr>
          <a:xfrm>
            <a:off x="7730695" y="5555557"/>
            <a:ext cx="584076" cy="584706"/>
          </a:xfrm>
          <a:prstGeom prst="rect">
            <a:avLst/>
          </a:prstGeom>
        </p:spPr>
      </p:pic>
      <p:pic>
        <p:nvPicPr>
          <p:cNvPr id="53" name="Picture 52"/>
          <p:cNvPicPr>
            <a:picLocks noChangeAspect="1"/>
          </p:cNvPicPr>
          <p:nvPr/>
        </p:nvPicPr>
        <p:blipFill>
          <a:blip r:embed="rId4"/>
          <a:stretch>
            <a:fillRect/>
          </a:stretch>
        </p:blipFill>
        <p:spPr>
          <a:xfrm>
            <a:off x="9986604" y="3956294"/>
            <a:ext cx="584076" cy="584706"/>
          </a:xfrm>
          <a:prstGeom prst="rect">
            <a:avLst/>
          </a:prstGeom>
        </p:spPr>
      </p:pic>
      <p:pic>
        <p:nvPicPr>
          <p:cNvPr id="54" name="Picture 53"/>
          <p:cNvPicPr>
            <a:picLocks noChangeAspect="1"/>
          </p:cNvPicPr>
          <p:nvPr/>
        </p:nvPicPr>
        <p:blipFill>
          <a:blip r:embed="rId4"/>
          <a:stretch>
            <a:fillRect/>
          </a:stretch>
        </p:blipFill>
        <p:spPr>
          <a:xfrm>
            <a:off x="9986604" y="4805135"/>
            <a:ext cx="584076" cy="584706"/>
          </a:xfrm>
          <a:prstGeom prst="rect">
            <a:avLst/>
          </a:prstGeom>
        </p:spPr>
      </p:pic>
      <p:pic>
        <p:nvPicPr>
          <p:cNvPr id="58" name="Picture 57"/>
          <p:cNvPicPr>
            <a:picLocks noChangeAspect="1"/>
          </p:cNvPicPr>
          <p:nvPr/>
        </p:nvPicPr>
        <p:blipFill>
          <a:blip r:embed="rId4"/>
          <a:stretch>
            <a:fillRect/>
          </a:stretch>
        </p:blipFill>
        <p:spPr>
          <a:xfrm>
            <a:off x="9986604" y="5552933"/>
            <a:ext cx="584076" cy="584706"/>
          </a:xfrm>
          <a:prstGeom prst="rect">
            <a:avLst/>
          </a:prstGeom>
        </p:spPr>
      </p:pic>
    </p:spTree>
    <p:extLst>
      <p:ext uri="{BB962C8B-B14F-4D97-AF65-F5344CB8AC3E}">
        <p14:creationId xmlns:p14="http://schemas.microsoft.com/office/powerpoint/2010/main" val="1122646624"/>
      </p:ext>
    </p:extLst>
  </p:cSld>
  <p:clrMapOvr>
    <a:masterClrMapping/>
  </p:clrMapOvr>
  <mc:AlternateContent xmlns:mc="http://schemas.openxmlformats.org/markup-compatibility/2006" xmlns:p14="http://schemas.microsoft.com/office/powerpoint/2010/main">
    <mc:Choice Requires="p14">
      <p:transition spd="slow" p14:dur="30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nodeType="withEffect">
                                  <p:stCondLst>
                                    <p:cond delay="0"/>
                                  </p:stCondLst>
                                  <p:childTnLst>
                                    <p:set>
                                      <p:cBhvr>
                                        <p:cTn id="9" dur="1" fill="hold">
                                          <p:stCondLst>
                                            <p:cond delay="0"/>
                                          </p:stCondLst>
                                        </p:cTn>
                                        <p:tgtEl>
                                          <p:spTgt spid="40"/>
                                        </p:tgtEl>
                                        <p:attrNameLst>
                                          <p:attrName>style.visibility</p:attrName>
                                        </p:attrNameLst>
                                      </p:cBhvr>
                                      <p:to>
                                        <p:strVal val="visible"/>
                                      </p:to>
                                    </p:set>
                                    <p:animEffect transition="in" filter="fade">
                                      <p:cBhvr>
                                        <p:cTn id="10" dur="500"/>
                                        <p:tgtEl>
                                          <p:spTgt spid="40"/>
                                        </p:tgtEl>
                                      </p:cBhvr>
                                    </p:animEffect>
                                  </p:childTnLst>
                                </p:cTn>
                              </p:par>
                              <p:par>
                                <p:cTn id="11" presetID="10" presetClass="entr" presetSubtype="0" fill="hold" nodeType="withEffect">
                                  <p:stCondLst>
                                    <p:cond delay="0"/>
                                  </p:stCondLst>
                                  <p:childTnLst>
                                    <p:set>
                                      <p:cBhvr>
                                        <p:cTn id="12" dur="1" fill="hold">
                                          <p:stCondLst>
                                            <p:cond delay="0"/>
                                          </p:stCondLst>
                                        </p:cTn>
                                        <p:tgtEl>
                                          <p:spTgt spid="42"/>
                                        </p:tgtEl>
                                        <p:attrNameLst>
                                          <p:attrName>style.visibility</p:attrName>
                                        </p:attrNameLst>
                                      </p:cBhvr>
                                      <p:to>
                                        <p:strVal val="visible"/>
                                      </p:to>
                                    </p:set>
                                    <p:animEffect transition="in" filter="fade">
                                      <p:cBhvr>
                                        <p:cTn id="13" dur="500"/>
                                        <p:tgtEl>
                                          <p:spTgt spid="42"/>
                                        </p:tgtEl>
                                      </p:cBhvr>
                                    </p:animEffect>
                                  </p:childTnLst>
                                </p:cTn>
                              </p:par>
                              <p:par>
                                <p:cTn id="14" presetID="10" presetClass="entr" presetSubtype="0" fill="hold" nodeType="withEffect">
                                  <p:stCondLst>
                                    <p:cond delay="0"/>
                                  </p:stCondLst>
                                  <p:childTnLst>
                                    <p:set>
                                      <p:cBhvr>
                                        <p:cTn id="15" dur="1" fill="hold">
                                          <p:stCondLst>
                                            <p:cond delay="0"/>
                                          </p:stCondLst>
                                        </p:cTn>
                                        <p:tgtEl>
                                          <p:spTgt spid="50"/>
                                        </p:tgtEl>
                                        <p:attrNameLst>
                                          <p:attrName>style.visibility</p:attrName>
                                        </p:attrNameLst>
                                      </p:cBhvr>
                                      <p:to>
                                        <p:strVal val="visible"/>
                                      </p:to>
                                    </p:set>
                                    <p:animEffect transition="in" filter="fade">
                                      <p:cBhvr>
                                        <p:cTn id="16" dur="500"/>
                                        <p:tgtEl>
                                          <p:spTgt spid="50"/>
                                        </p:tgtEl>
                                      </p:cBhvr>
                                    </p:animEffect>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1000"/>
                                        <p:tgtEl>
                                          <p:spTgt spid="15"/>
                                        </p:tgtEl>
                                      </p:cBhvr>
                                    </p:animEffect>
                                    <p:anim calcmode="lin" valueType="num">
                                      <p:cBhvr>
                                        <p:cTn id="22" dur="1000" fill="hold"/>
                                        <p:tgtEl>
                                          <p:spTgt spid="15"/>
                                        </p:tgtEl>
                                        <p:attrNameLst>
                                          <p:attrName>ppt_x</p:attrName>
                                        </p:attrNameLst>
                                      </p:cBhvr>
                                      <p:tavLst>
                                        <p:tav tm="0">
                                          <p:val>
                                            <p:strVal val="#ppt_x"/>
                                          </p:val>
                                        </p:tav>
                                        <p:tav tm="100000">
                                          <p:val>
                                            <p:strVal val="#ppt_x"/>
                                          </p:val>
                                        </p:tav>
                                      </p:tavLst>
                                    </p:anim>
                                    <p:anim calcmode="lin" valueType="num">
                                      <p:cBhvr>
                                        <p:cTn id="23" dur="1000" fill="hold"/>
                                        <p:tgtEl>
                                          <p:spTgt spid="15"/>
                                        </p:tgtEl>
                                        <p:attrNameLst>
                                          <p:attrName>ppt_y</p:attrName>
                                        </p:attrNameLst>
                                      </p:cBhvr>
                                      <p:tavLst>
                                        <p:tav tm="0">
                                          <p:val>
                                            <p:strVal val="#ppt_y+.1"/>
                                          </p:val>
                                        </p:tav>
                                        <p:tav tm="100000">
                                          <p:val>
                                            <p:strVal val="#ppt_y"/>
                                          </p:val>
                                        </p:tav>
                                      </p:tavLst>
                                    </p:anim>
                                  </p:childTnLst>
                                </p:cTn>
                              </p:par>
                              <p:par>
                                <p:cTn id="24" presetID="42" presetClass="entr" presetSubtype="0" fill="hold" nodeType="withEffect">
                                  <p:stCondLst>
                                    <p:cond delay="0"/>
                                  </p:stCondLst>
                                  <p:childTnLst>
                                    <p:set>
                                      <p:cBhvr>
                                        <p:cTn id="25" dur="1" fill="hold">
                                          <p:stCondLst>
                                            <p:cond delay="0"/>
                                          </p:stCondLst>
                                        </p:cTn>
                                        <p:tgtEl>
                                          <p:spTgt spid="45"/>
                                        </p:tgtEl>
                                        <p:attrNameLst>
                                          <p:attrName>style.visibility</p:attrName>
                                        </p:attrNameLst>
                                      </p:cBhvr>
                                      <p:to>
                                        <p:strVal val="visible"/>
                                      </p:to>
                                    </p:set>
                                    <p:animEffect transition="in" filter="fade">
                                      <p:cBhvr>
                                        <p:cTn id="26" dur="1000"/>
                                        <p:tgtEl>
                                          <p:spTgt spid="45"/>
                                        </p:tgtEl>
                                      </p:cBhvr>
                                    </p:animEffect>
                                    <p:anim calcmode="lin" valueType="num">
                                      <p:cBhvr>
                                        <p:cTn id="27" dur="1000" fill="hold"/>
                                        <p:tgtEl>
                                          <p:spTgt spid="45"/>
                                        </p:tgtEl>
                                        <p:attrNameLst>
                                          <p:attrName>ppt_x</p:attrName>
                                        </p:attrNameLst>
                                      </p:cBhvr>
                                      <p:tavLst>
                                        <p:tav tm="0">
                                          <p:val>
                                            <p:strVal val="#ppt_x"/>
                                          </p:val>
                                        </p:tav>
                                        <p:tav tm="100000">
                                          <p:val>
                                            <p:strVal val="#ppt_x"/>
                                          </p:val>
                                        </p:tav>
                                      </p:tavLst>
                                    </p:anim>
                                    <p:anim calcmode="lin" valueType="num">
                                      <p:cBhvr>
                                        <p:cTn id="28" dur="1000" fill="hold"/>
                                        <p:tgtEl>
                                          <p:spTgt spid="45"/>
                                        </p:tgtEl>
                                        <p:attrNameLst>
                                          <p:attrName>ppt_y</p:attrName>
                                        </p:attrNameLst>
                                      </p:cBhvr>
                                      <p:tavLst>
                                        <p:tav tm="0">
                                          <p:val>
                                            <p:strVal val="#ppt_y+.1"/>
                                          </p:val>
                                        </p:tav>
                                        <p:tav tm="100000">
                                          <p:val>
                                            <p:strVal val="#ppt_y"/>
                                          </p:val>
                                        </p:tav>
                                      </p:tavLst>
                                    </p:anim>
                                  </p:childTnLst>
                                </p:cTn>
                              </p:par>
                              <p:par>
                                <p:cTn id="29" presetID="42" presetClass="entr" presetSubtype="0" fill="hold" nodeType="withEffect">
                                  <p:stCondLst>
                                    <p:cond delay="0"/>
                                  </p:stCondLst>
                                  <p:childTnLst>
                                    <p:set>
                                      <p:cBhvr>
                                        <p:cTn id="30" dur="1" fill="hold">
                                          <p:stCondLst>
                                            <p:cond delay="0"/>
                                          </p:stCondLst>
                                        </p:cTn>
                                        <p:tgtEl>
                                          <p:spTgt spid="46"/>
                                        </p:tgtEl>
                                        <p:attrNameLst>
                                          <p:attrName>style.visibility</p:attrName>
                                        </p:attrNameLst>
                                      </p:cBhvr>
                                      <p:to>
                                        <p:strVal val="visible"/>
                                      </p:to>
                                    </p:set>
                                    <p:animEffect transition="in" filter="fade">
                                      <p:cBhvr>
                                        <p:cTn id="31" dur="1000"/>
                                        <p:tgtEl>
                                          <p:spTgt spid="46"/>
                                        </p:tgtEl>
                                      </p:cBhvr>
                                    </p:animEffect>
                                    <p:anim calcmode="lin" valueType="num">
                                      <p:cBhvr>
                                        <p:cTn id="32" dur="1000" fill="hold"/>
                                        <p:tgtEl>
                                          <p:spTgt spid="46"/>
                                        </p:tgtEl>
                                        <p:attrNameLst>
                                          <p:attrName>ppt_x</p:attrName>
                                        </p:attrNameLst>
                                      </p:cBhvr>
                                      <p:tavLst>
                                        <p:tav tm="0">
                                          <p:val>
                                            <p:strVal val="#ppt_x"/>
                                          </p:val>
                                        </p:tav>
                                        <p:tav tm="100000">
                                          <p:val>
                                            <p:strVal val="#ppt_x"/>
                                          </p:val>
                                        </p:tav>
                                      </p:tavLst>
                                    </p:anim>
                                    <p:anim calcmode="lin" valueType="num">
                                      <p:cBhvr>
                                        <p:cTn id="33" dur="1000" fill="hold"/>
                                        <p:tgtEl>
                                          <p:spTgt spid="46"/>
                                        </p:tgtEl>
                                        <p:attrNameLst>
                                          <p:attrName>ppt_y</p:attrName>
                                        </p:attrNameLst>
                                      </p:cBhvr>
                                      <p:tavLst>
                                        <p:tav tm="0">
                                          <p:val>
                                            <p:strVal val="#ppt_y+.1"/>
                                          </p:val>
                                        </p:tav>
                                        <p:tav tm="100000">
                                          <p:val>
                                            <p:strVal val="#ppt_y"/>
                                          </p:val>
                                        </p:tav>
                                      </p:tavLst>
                                    </p:anim>
                                  </p:childTnLst>
                                </p:cTn>
                              </p:par>
                              <p:par>
                                <p:cTn id="34" presetID="42" presetClass="entr" presetSubtype="0" fill="hold" nodeType="withEffect">
                                  <p:stCondLst>
                                    <p:cond delay="0"/>
                                  </p:stCondLst>
                                  <p:childTnLst>
                                    <p:set>
                                      <p:cBhvr>
                                        <p:cTn id="35" dur="1" fill="hold">
                                          <p:stCondLst>
                                            <p:cond delay="0"/>
                                          </p:stCondLst>
                                        </p:cTn>
                                        <p:tgtEl>
                                          <p:spTgt spid="47"/>
                                        </p:tgtEl>
                                        <p:attrNameLst>
                                          <p:attrName>style.visibility</p:attrName>
                                        </p:attrNameLst>
                                      </p:cBhvr>
                                      <p:to>
                                        <p:strVal val="visible"/>
                                      </p:to>
                                    </p:set>
                                    <p:animEffect transition="in" filter="fade">
                                      <p:cBhvr>
                                        <p:cTn id="36" dur="1000"/>
                                        <p:tgtEl>
                                          <p:spTgt spid="47"/>
                                        </p:tgtEl>
                                      </p:cBhvr>
                                    </p:animEffect>
                                    <p:anim calcmode="lin" valueType="num">
                                      <p:cBhvr>
                                        <p:cTn id="37" dur="1000" fill="hold"/>
                                        <p:tgtEl>
                                          <p:spTgt spid="47"/>
                                        </p:tgtEl>
                                        <p:attrNameLst>
                                          <p:attrName>ppt_x</p:attrName>
                                        </p:attrNameLst>
                                      </p:cBhvr>
                                      <p:tavLst>
                                        <p:tav tm="0">
                                          <p:val>
                                            <p:strVal val="#ppt_x"/>
                                          </p:val>
                                        </p:tav>
                                        <p:tav tm="100000">
                                          <p:val>
                                            <p:strVal val="#ppt_x"/>
                                          </p:val>
                                        </p:tav>
                                      </p:tavLst>
                                    </p:anim>
                                    <p:anim calcmode="lin" valueType="num">
                                      <p:cBhvr>
                                        <p:cTn id="38" dur="1000" fill="hold"/>
                                        <p:tgtEl>
                                          <p:spTgt spid="47"/>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nodeType="clickEffect">
                                  <p:stCondLst>
                                    <p:cond delay="0"/>
                                  </p:stCondLst>
                                  <p:childTnLst>
                                    <p:set>
                                      <p:cBhvr>
                                        <p:cTn id="42" dur="1" fill="hold">
                                          <p:stCondLst>
                                            <p:cond delay="0"/>
                                          </p:stCondLst>
                                        </p:cTn>
                                        <p:tgtEl>
                                          <p:spTgt spid="22"/>
                                        </p:tgtEl>
                                        <p:attrNameLst>
                                          <p:attrName>style.visibility</p:attrName>
                                        </p:attrNameLst>
                                      </p:cBhvr>
                                      <p:to>
                                        <p:strVal val="visible"/>
                                      </p:to>
                                    </p:set>
                                    <p:animEffect transition="in" filter="fade">
                                      <p:cBhvr>
                                        <p:cTn id="43" dur="1000"/>
                                        <p:tgtEl>
                                          <p:spTgt spid="22"/>
                                        </p:tgtEl>
                                      </p:cBhvr>
                                    </p:animEffect>
                                    <p:anim calcmode="lin" valueType="num">
                                      <p:cBhvr>
                                        <p:cTn id="44" dur="1000" fill="hold"/>
                                        <p:tgtEl>
                                          <p:spTgt spid="22"/>
                                        </p:tgtEl>
                                        <p:attrNameLst>
                                          <p:attrName>ppt_x</p:attrName>
                                        </p:attrNameLst>
                                      </p:cBhvr>
                                      <p:tavLst>
                                        <p:tav tm="0">
                                          <p:val>
                                            <p:strVal val="#ppt_x"/>
                                          </p:val>
                                        </p:tav>
                                        <p:tav tm="100000">
                                          <p:val>
                                            <p:strVal val="#ppt_x"/>
                                          </p:val>
                                        </p:tav>
                                      </p:tavLst>
                                    </p:anim>
                                    <p:anim calcmode="lin" valueType="num">
                                      <p:cBhvr>
                                        <p:cTn id="45" dur="1000" fill="hold"/>
                                        <p:tgtEl>
                                          <p:spTgt spid="22"/>
                                        </p:tgtEl>
                                        <p:attrNameLst>
                                          <p:attrName>ppt_y</p:attrName>
                                        </p:attrNameLst>
                                      </p:cBhvr>
                                      <p:tavLst>
                                        <p:tav tm="0">
                                          <p:val>
                                            <p:strVal val="#ppt_y+.1"/>
                                          </p:val>
                                        </p:tav>
                                        <p:tav tm="100000">
                                          <p:val>
                                            <p:strVal val="#ppt_y"/>
                                          </p:val>
                                        </p:tav>
                                      </p:tavLst>
                                    </p:anim>
                                  </p:childTnLst>
                                </p:cTn>
                              </p:par>
                              <p:par>
                                <p:cTn id="46" presetID="42" presetClass="entr" presetSubtype="0" fill="hold" nodeType="withEffect">
                                  <p:stCondLst>
                                    <p:cond delay="0"/>
                                  </p:stCondLst>
                                  <p:childTnLst>
                                    <p:set>
                                      <p:cBhvr>
                                        <p:cTn id="47" dur="1" fill="hold">
                                          <p:stCondLst>
                                            <p:cond delay="0"/>
                                          </p:stCondLst>
                                        </p:cTn>
                                        <p:tgtEl>
                                          <p:spTgt spid="49"/>
                                        </p:tgtEl>
                                        <p:attrNameLst>
                                          <p:attrName>style.visibility</p:attrName>
                                        </p:attrNameLst>
                                      </p:cBhvr>
                                      <p:to>
                                        <p:strVal val="visible"/>
                                      </p:to>
                                    </p:set>
                                    <p:animEffect transition="in" filter="fade">
                                      <p:cBhvr>
                                        <p:cTn id="48" dur="1000"/>
                                        <p:tgtEl>
                                          <p:spTgt spid="49"/>
                                        </p:tgtEl>
                                      </p:cBhvr>
                                    </p:animEffect>
                                    <p:anim calcmode="lin" valueType="num">
                                      <p:cBhvr>
                                        <p:cTn id="49" dur="1000" fill="hold"/>
                                        <p:tgtEl>
                                          <p:spTgt spid="49"/>
                                        </p:tgtEl>
                                        <p:attrNameLst>
                                          <p:attrName>ppt_x</p:attrName>
                                        </p:attrNameLst>
                                      </p:cBhvr>
                                      <p:tavLst>
                                        <p:tav tm="0">
                                          <p:val>
                                            <p:strVal val="#ppt_x"/>
                                          </p:val>
                                        </p:tav>
                                        <p:tav tm="100000">
                                          <p:val>
                                            <p:strVal val="#ppt_x"/>
                                          </p:val>
                                        </p:tav>
                                      </p:tavLst>
                                    </p:anim>
                                    <p:anim calcmode="lin" valueType="num">
                                      <p:cBhvr>
                                        <p:cTn id="50" dur="1000" fill="hold"/>
                                        <p:tgtEl>
                                          <p:spTgt spid="49"/>
                                        </p:tgtEl>
                                        <p:attrNameLst>
                                          <p:attrName>ppt_y</p:attrName>
                                        </p:attrNameLst>
                                      </p:cBhvr>
                                      <p:tavLst>
                                        <p:tav tm="0">
                                          <p:val>
                                            <p:strVal val="#ppt_y+.1"/>
                                          </p:val>
                                        </p:tav>
                                        <p:tav tm="100000">
                                          <p:val>
                                            <p:strVal val="#ppt_y"/>
                                          </p:val>
                                        </p:tav>
                                      </p:tavLst>
                                    </p:anim>
                                  </p:childTnLst>
                                </p:cTn>
                              </p:par>
                              <p:par>
                                <p:cTn id="51" presetID="42" presetClass="entr" presetSubtype="0" fill="hold" nodeType="withEffect">
                                  <p:stCondLst>
                                    <p:cond delay="0"/>
                                  </p:stCondLst>
                                  <p:childTnLst>
                                    <p:set>
                                      <p:cBhvr>
                                        <p:cTn id="52" dur="1" fill="hold">
                                          <p:stCondLst>
                                            <p:cond delay="0"/>
                                          </p:stCondLst>
                                        </p:cTn>
                                        <p:tgtEl>
                                          <p:spTgt spid="51"/>
                                        </p:tgtEl>
                                        <p:attrNameLst>
                                          <p:attrName>style.visibility</p:attrName>
                                        </p:attrNameLst>
                                      </p:cBhvr>
                                      <p:to>
                                        <p:strVal val="visible"/>
                                      </p:to>
                                    </p:set>
                                    <p:animEffect transition="in" filter="fade">
                                      <p:cBhvr>
                                        <p:cTn id="53" dur="1000"/>
                                        <p:tgtEl>
                                          <p:spTgt spid="51"/>
                                        </p:tgtEl>
                                      </p:cBhvr>
                                    </p:animEffect>
                                    <p:anim calcmode="lin" valueType="num">
                                      <p:cBhvr>
                                        <p:cTn id="54" dur="1000" fill="hold"/>
                                        <p:tgtEl>
                                          <p:spTgt spid="51"/>
                                        </p:tgtEl>
                                        <p:attrNameLst>
                                          <p:attrName>ppt_x</p:attrName>
                                        </p:attrNameLst>
                                      </p:cBhvr>
                                      <p:tavLst>
                                        <p:tav tm="0">
                                          <p:val>
                                            <p:strVal val="#ppt_x"/>
                                          </p:val>
                                        </p:tav>
                                        <p:tav tm="100000">
                                          <p:val>
                                            <p:strVal val="#ppt_x"/>
                                          </p:val>
                                        </p:tav>
                                      </p:tavLst>
                                    </p:anim>
                                    <p:anim calcmode="lin" valueType="num">
                                      <p:cBhvr>
                                        <p:cTn id="55" dur="1000" fill="hold"/>
                                        <p:tgtEl>
                                          <p:spTgt spid="51"/>
                                        </p:tgtEl>
                                        <p:attrNameLst>
                                          <p:attrName>ppt_y</p:attrName>
                                        </p:attrNameLst>
                                      </p:cBhvr>
                                      <p:tavLst>
                                        <p:tav tm="0">
                                          <p:val>
                                            <p:strVal val="#ppt_y+.1"/>
                                          </p:val>
                                        </p:tav>
                                        <p:tav tm="100000">
                                          <p:val>
                                            <p:strVal val="#ppt_y"/>
                                          </p:val>
                                        </p:tav>
                                      </p:tavLst>
                                    </p:anim>
                                  </p:childTnLst>
                                </p:cTn>
                              </p:par>
                              <p:par>
                                <p:cTn id="56" presetID="42" presetClass="entr" presetSubtype="0" fill="hold" nodeType="withEffect">
                                  <p:stCondLst>
                                    <p:cond delay="0"/>
                                  </p:stCondLst>
                                  <p:childTnLst>
                                    <p:set>
                                      <p:cBhvr>
                                        <p:cTn id="57" dur="1" fill="hold">
                                          <p:stCondLst>
                                            <p:cond delay="0"/>
                                          </p:stCondLst>
                                        </p:cTn>
                                        <p:tgtEl>
                                          <p:spTgt spid="52"/>
                                        </p:tgtEl>
                                        <p:attrNameLst>
                                          <p:attrName>style.visibility</p:attrName>
                                        </p:attrNameLst>
                                      </p:cBhvr>
                                      <p:to>
                                        <p:strVal val="visible"/>
                                      </p:to>
                                    </p:set>
                                    <p:animEffect transition="in" filter="fade">
                                      <p:cBhvr>
                                        <p:cTn id="58" dur="1000"/>
                                        <p:tgtEl>
                                          <p:spTgt spid="52"/>
                                        </p:tgtEl>
                                      </p:cBhvr>
                                    </p:animEffect>
                                    <p:anim calcmode="lin" valueType="num">
                                      <p:cBhvr>
                                        <p:cTn id="59" dur="1000" fill="hold"/>
                                        <p:tgtEl>
                                          <p:spTgt spid="52"/>
                                        </p:tgtEl>
                                        <p:attrNameLst>
                                          <p:attrName>ppt_x</p:attrName>
                                        </p:attrNameLst>
                                      </p:cBhvr>
                                      <p:tavLst>
                                        <p:tav tm="0">
                                          <p:val>
                                            <p:strVal val="#ppt_x"/>
                                          </p:val>
                                        </p:tav>
                                        <p:tav tm="100000">
                                          <p:val>
                                            <p:strVal val="#ppt_x"/>
                                          </p:val>
                                        </p:tav>
                                      </p:tavLst>
                                    </p:anim>
                                    <p:anim calcmode="lin" valueType="num">
                                      <p:cBhvr>
                                        <p:cTn id="60" dur="1000" fill="hold"/>
                                        <p:tgtEl>
                                          <p:spTgt spid="52"/>
                                        </p:tgtEl>
                                        <p:attrNameLst>
                                          <p:attrName>ppt_y</p:attrName>
                                        </p:attrNameLst>
                                      </p:cBhvr>
                                      <p:tavLst>
                                        <p:tav tm="0">
                                          <p:val>
                                            <p:strVal val="#ppt_y+.1"/>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42" presetClass="entr" presetSubtype="0" fill="hold" nodeType="clickEffect">
                                  <p:stCondLst>
                                    <p:cond delay="0"/>
                                  </p:stCondLst>
                                  <p:childTnLst>
                                    <p:set>
                                      <p:cBhvr>
                                        <p:cTn id="64" dur="1" fill="hold">
                                          <p:stCondLst>
                                            <p:cond delay="0"/>
                                          </p:stCondLst>
                                        </p:cTn>
                                        <p:tgtEl>
                                          <p:spTgt spid="25"/>
                                        </p:tgtEl>
                                        <p:attrNameLst>
                                          <p:attrName>style.visibility</p:attrName>
                                        </p:attrNameLst>
                                      </p:cBhvr>
                                      <p:to>
                                        <p:strVal val="visible"/>
                                      </p:to>
                                    </p:set>
                                    <p:animEffect transition="in" filter="fade">
                                      <p:cBhvr>
                                        <p:cTn id="65" dur="1000"/>
                                        <p:tgtEl>
                                          <p:spTgt spid="25"/>
                                        </p:tgtEl>
                                      </p:cBhvr>
                                    </p:animEffect>
                                    <p:anim calcmode="lin" valueType="num">
                                      <p:cBhvr>
                                        <p:cTn id="66" dur="1000" fill="hold"/>
                                        <p:tgtEl>
                                          <p:spTgt spid="25"/>
                                        </p:tgtEl>
                                        <p:attrNameLst>
                                          <p:attrName>ppt_x</p:attrName>
                                        </p:attrNameLst>
                                      </p:cBhvr>
                                      <p:tavLst>
                                        <p:tav tm="0">
                                          <p:val>
                                            <p:strVal val="#ppt_x"/>
                                          </p:val>
                                        </p:tav>
                                        <p:tav tm="100000">
                                          <p:val>
                                            <p:strVal val="#ppt_x"/>
                                          </p:val>
                                        </p:tav>
                                      </p:tavLst>
                                    </p:anim>
                                    <p:anim calcmode="lin" valueType="num">
                                      <p:cBhvr>
                                        <p:cTn id="67" dur="1000" fill="hold"/>
                                        <p:tgtEl>
                                          <p:spTgt spid="25"/>
                                        </p:tgtEl>
                                        <p:attrNameLst>
                                          <p:attrName>ppt_y</p:attrName>
                                        </p:attrNameLst>
                                      </p:cBhvr>
                                      <p:tavLst>
                                        <p:tav tm="0">
                                          <p:val>
                                            <p:strVal val="#ppt_y+.1"/>
                                          </p:val>
                                        </p:tav>
                                        <p:tav tm="100000">
                                          <p:val>
                                            <p:strVal val="#ppt_y"/>
                                          </p:val>
                                        </p:tav>
                                      </p:tavLst>
                                    </p:anim>
                                  </p:childTnLst>
                                </p:cTn>
                              </p:par>
                              <p:par>
                                <p:cTn id="68" presetID="42" presetClass="entr" presetSubtype="0" fill="hold" nodeType="withEffect">
                                  <p:stCondLst>
                                    <p:cond delay="0"/>
                                  </p:stCondLst>
                                  <p:childTnLst>
                                    <p:set>
                                      <p:cBhvr>
                                        <p:cTn id="69" dur="1" fill="hold">
                                          <p:stCondLst>
                                            <p:cond delay="0"/>
                                          </p:stCondLst>
                                        </p:cTn>
                                        <p:tgtEl>
                                          <p:spTgt spid="53"/>
                                        </p:tgtEl>
                                        <p:attrNameLst>
                                          <p:attrName>style.visibility</p:attrName>
                                        </p:attrNameLst>
                                      </p:cBhvr>
                                      <p:to>
                                        <p:strVal val="visible"/>
                                      </p:to>
                                    </p:set>
                                    <p:animEffect transition="in" filter="fade">
                                      <p:cBhvr>
                                        <p:cTn id="70" dur="1000"/>
                                        <p:tgtEl>
                                          <p:spTgt spid="53"/>
                                        </p:tgtEl>
                                      </p:cBhvr>
                                    </p:animEffect>
                                    <p:anim calcmode="lin" valueType="num">
                                      <p:cBhvr>
                                        <p:cTn id="71" dur="1000" fill="hold"/>
                                        <p:tgtEl>
                                          <p:spTgt spid="53"/>
                                        </p:tgtEl>
                                        <p:attrNameLst>
                                          <p:attrName>ppt_x</p:attrName>
                                        </p:attrNameLst>
                                      </p:cBhvr>
                                      <p:tavLst>
                                        <p:tav tm="0">
                                          <p:val>
                                            <p:strVal val="#ppt_x"/>
                                          </p:val>
                                        </p:tav>
                                        <p:tav tm="100000">
                                          <p:val>
                                            <p:strVal val="#ppt_x"/>
                                          </p:val>
                                        </p:tav>
                                      </p:tavLst>
                                    </p:anim>
                                    <p:anim calcmode="lin" valueType="num">
                                      <p:cBhvr>
                                        <p:cTn id="72" dur="1000" fill="hold"/>
                                        <p:tgtEl>
                                          <p:spTgt spid="53"/>
                                        </p:tgtEl>
                                        <p:attrNameLst>
                                          <p:attrName>ppt_y</p:attrName>
                                        </p:attrNameLst>
                                      </p:cBhvr>
                                      <p:tavLst>
                                        <p:tav tm="0">
                                          <p:val>
                                            <p:strVal val="#ppt_y+.1"/>
                                          </p:val>
                                        </p:tav>
                                        <p:tav tm="100000">
                                          <p:val>
                                            <p:strVal val="#ppt_y"/>
                                          </p:val>
                                        </p:tav>
                                      </p:tavLst>
                                    </p:anim>
                                  </p:childTnLst>
                                </p:cTn>
                              </p:par>
                              <p:par>
                                <p:cTn id="73" presetID="42" presetClass="entr" presetSubtype="0" fill="hold" nodeType="withEffect">
                                  <p:stCondLst>
                                    <p:cond delay="0"/>
                                  </p:stCondLst>
                                  <p:childTnLst>
                                    <p:set>
                                      <p:cBhvr>
                                        <p:cTn id="74" dur="1" fill="hold">
                                          <p:stCondLst>
                                            <p:cond delay="0"/>
                                          </p:stCondLst>
                                        </p:cTn>
                                        <p:tgtEl>
                                          <p:spTgt spid="54"/>
                                        </p:tgtEl>
                                        <p:attrNameLst>
                                          <p:attrName>style.visibility</p:attrName>
                                        </p:attrNameLst>
                                      </p:cBhvr>
                                      <p:to>
                                        <p:strVal val="visible"/>
                                      </p:to>
                                    </p:set>
                                    <p:animEffect transition="in" filter="fade">
                                      <p:cBhvr>
                                        <p:cTn id="75" dur="1000"/>
                                        <p:tgtEl>
                                          <p:spTgt spid="54"/>
                                        </p:tgtEl>
                                      </p:cBhvr>
                                    </p:animEffect>
                                    <p:anim calcmode="lin" valueType="num">
                                      <p:cBhvr>
                                        <p:cTn id="76" dur="1000" fill="hold"/>
                                        <p:tgtEl>
                                          <p:spTgt spid="54"/>
                                        </p:tgtEl>
                                        <p:attrNameLst>
                                          <p:attrName>ppt_x</p:attrName>
                                        </p:attrNameLst>
                                      </p:cBhvr>
                                      <p:tavLst>
                                        <p:tav tm="0">
                                          <p:val>
                                            <p:strVal val="#ppt_x"/>
                                          </p:val>
                                        </p:tav>
                                        <p:tav tm="100000">
                                          <p:val>
                                            <p:strVal val="#ppt_x"/>
                                          </p:val>
                                        </p:tav>
                                      </p:tavLst>
                                    </p:anim>
                                    <p:anim calcmode="lin" valueType="num">
                                      <p:cBhvr>
                                        <p:cTn id="77" dur="1000" fill="hold"/>
                                        <p:tgtEl>
                                          <p:spTgt spid="54"/>
                                        </p:tgtEl>
                                        <p:attrNameLst>
                                          <p:attrName>ppt_y</p:attrName>
                                        </p:attrNameLst>
                                      </p:cBhvr>
                                      <p:tavLst>
                                        <p:tav tm="0">
                                          <p:val>
                                            <p:strVal val="#ppt_y+.1"/>
                                          </p:val>
                                        </p:tav>
                                        <p:tav tm="100000">
                                          <p:val>
                                            <p:strVal val="#ppt_y"/>
                                          </p:val>
                                        </p:tav>
                                      </p:tavLst>
                                    </p:anim>
                                  </p:childTnLst>
                                </p:cTn>
                              </p:par>
                              <p:par>
                                <p:cTn id="78" presetID="42" presetClass="entr" presetSubtype="0" fill="hold" nodeType="withEffect">
                                  <p:stCondLst>
                                    <p:cond delay="0"/>
                                  </p:stCondLst>
                                  <p:childTnLst>
                                    <p:set>
                                      <p:cBhvr>
                                        <p:cTn id="79" dur="1" fill="hold">
                                          <p:stCondLst>
                                            <p:cond delay="0"/>
                                          </p:stCondLst>
                                        </p:cTn>
                                        <p:tgtEl>
                                          <p:spTgt spid="58"/>
                                        </p:tgtEl>
                                        <p:attrNameLst>
                                          <p:attrName>style.visibility</p:attrName>
                                        </p:attrNameLst>
                                      </p:cBhvr>
                                      <p:to>
                                        <p:strVal val="visible"/>
                                      </p:to>
                                    </p:set>
                                    <p:animEffect transition="in" filter="fade">
                                      <p:cBhvr>
                                        <p:cTn id="80" dur="1000"/>
                                        <p:tgtEl>
                                          <p:spTgt spid="58"/>
                                        </p:tgtEl>
                                      </p:cBhvr>
                                    </p:animEffect>
                                    <p:anim calcmode="lin" valueType="num">
                                      <p:cBhvr>
                                        <p:cTn id="81" dur="1000" fill="hold"/>
                                        <p:tgtEl>
                                          <p:spTgt spid="58"/>
                                        </p:tgtEl>
                                        <p:attrNameLst>
                                          <p:attrName>ppt_x</p:attrName>
                                        </p:attrNameLst>
                                      </p:cBhvr>
                                      <p:tavLst>
                                        <p:tav tm="0">
                                          <p:val>
                                            <p:strVal val="#ppt_x"/>
                                          </p:val>
                                        </p:tav>
                                        <p:tav tm="100000">
                                          <p:val>
                                            <p:strVal val="#ppt_x"/>
                                          </p:val>
                                        </p:tav>
                                      </p:tavLst>
                                    </p:anim>
                                    <p:anim calcmode="lin" valueType="num">
                                      <p:cBhvr>
                                        <p:cTn id="82" dur="1000" fill="hold"/>
                                        <p:tgtEl>
                                          <p:spTgt spid="5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err="1" smtClean="0"/>
              <a:t>Debug</a:t>
            </a:r>
            <a:r>
              <a:rPr lang="de-DE" dirty="0" smtClean="0"/>
              <a:t> </a:t>
            </a:r>
            <a:r>
              <a:rPr lang="de-DE" dirty="0" err="1" smtClean="0"/>
              <a:t>considerations</a:t>
            </a:r>
            <a:endParaRPr lang="en-US" dirty="0"/>
          </a:p>
        </p:txBody>
      </p:sp>
      <p:sp>
        <p:nvSpPr>
          <p:cNvPr id="3" name="Text Placeholder 2"/>
          <p:cNvSpPr>
            <a:spLocks noGrp="1"/>
          </p:cNvSpPr>
          <p:nvPr>
            <p:ph type="body" sz="quarter" idx="10"/>
          </p:nvPr>
        </p:nvSpPr>
        <p:spPr>
          <a:xfrm>
            <a:off x="265870" y="4145334"/>
            <a:ext cx="5486399" cy="1957459"/>
          </a:xfrm>
        </p:spPr>
        <p:txBody>
          <a:bodyPr/>
          <a:lstStyle/>
          <a:p>
            <a:r>
              <a:rPr lang="en-US" dirty="0"/>
              <a:t>S</a:t>
            </a:r>
            <a:r>
              <a:rPr lang="en-US" dirty="0" smtClean="0"/>
              <a:t>o </a:t>
            </a:r>
            <a:r>
              <a:rPr lang="en-US" dirty="0"/>
              <a:t>I'll </a:t>
            </a:r>
            <a:r>
              <a:rPr lang="en-US" dirty="0" smtClean="0"/>
              <a:t>write</a:t>
            </a:r>
            <a:r>
              <a:rPr lang="en-US" dirty="0"/>
              <a:t> my code</a:t>
            </a:r>
            <a:r>
              <a:rPr lang="en-US" dirty="0" smtClean="0"/>
              <a:t> </a:t>
            </a:r>
            <a:r>
              <a:rPr lang="en-US" dirty="0"/>
              <a:t>in typescript </a:t>
            </a:r>
            <a:r>
              <a:rPr lang="en-US" dirty="0" smtClean="0"/>
              <a:t>and do </a:t>
            </a:r>
            <a:r>
              <a:rPr lang="en-US" dirty="0"/>
              <a:t>I have to debug in </a:t>
            </a:r>
            <a:r>
              <a:rPr lang="en-US" dirty="0" err="1"/>
              <a:t>javascript</a:t>
            </a:r>
            <a:r>
              <a:rPr lang="en-US" dirty="0"/>
              <a:t> ? That's not really </a:t>
            </a:r>
            <a:r>
              <a:rPr lang="en-US" dirty="0" smtClean="0"/>
              <a:t>comfortable.</a:t>
            </a:r>
            <a:endParaRPr lang="en-US" dirty="0"/>
          </a:p>
        </p:txBody>
      </p:sp>
      <p:sp>
        <p:nvSpPr>
          <p:cNvPr id="4" name="Text Placeholder 3"/>
          <p:cNvSpPr>
            <a:spLocks noGrp="1"/>
          </p:cNvSpPr>
          <p:nvPr>
            <p:ph type="body" sz="quarter" idx="11"/>
          </p:nvPr>
        </p:nvSpPr>
        <p:spPr>
          <a:xfrm>
            <a:off x="6675439" y="1212849"/>
            <a:ext cx="5486399" cy="1071062"/>
          </a:xfrm>
        </p:spPr>
        <p:txBody>
          <a:bodyPr/>
          <a:lstStyle/>
          <a:p>
            <a:r>
              <a:rPr lang="de-DE" dirty="0" err="1" smtClean="0"/>
              <a:t>Of</a:t>
            </a:r>
            <a:r>
              <a:rPr lang="de-DE" dirty="0" smtClean="0"/>
              <a:t> </a:t>
            </a:r>
            <a:r>
              <a:rPr lang="de-DE" dirty="0" err="1" smtClean="0"/>
              <a:t>course</a:t>
            </a:r>
            <a:r>
              <a:rPr lang="de-DE" dirty="0" smtClean="0"/>
              <a:t> not, </a:t>
            </a:r>
            <a:r>
              <a:rPr lang="de-DE" dirty="0" err="1" smtClean="0"/>
              <a:t>you</a:t>
            </a:r>
            <a:r>
              <a:rPr lang="de-DE" dirty="0" smtClean="0"/>
              <a:t> will </a:t>
            </a:r>
            <a:r>
              <a:rPr lang="de-DE" dirty="0" err="1" smtClean="0"/>
              <a:t>go</a:t>
            </a:r>
            <a:r>
              <a:rPr lang="de-DE" dirty="0" smtClean="0"/>
              <a:t> in </a:t>
            </a:r>
            <a:r>
              <a:rPr lang="de-DE" dirty="0" err="1" smtClean="0"/>
              <a:t>debug</a:t>
            </a:r>
            <a:r>
              <a:rPr lang="de-DE" dirty="0" smtClean="0"/>
              <a:t> </a:t>
            </a:r>
            <a:r>
              <a:rPr lang="de-DE" dirty="0" err="1" smtClean="0"/>
              <a:t>using</a:t>
            </a:r>
            <a:r>
              <a:rPr lang="de-DE" dirty="0" smtClean="0"/>
              <a:t> </a:t>
            </a:r>
            <a:r>
              <a:rPr lang="de-DE" dirty="0" err="1" smtClean="0"/>
              <a:t>ever</a:t>
            </a:r>
            <a:r>
              <a:rPr lang="de-DE" dirty="0" smtClean="0"/>
              <a:t> </a:t>
            </a:r>
            <a:r>
              <a:rPr lang="de-DE" dirty="0" err="1" smtClean="0"/>
              <a:t>typescript</a:t>
            </a:r>
            <a:r>
              <a:rPr lang="de-DE" dirty="0" smtClean="0"/>
              <a:t>.</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1645" y="1009520"/>
            <a:ext cx="3365773" cy="2991798"/>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75439" y="3111193"/>
            <a:ext cx="4786560" cy="2991600"/>
          </a:xfrm>
          <a:prstGeom prst="rect">
            <a:avLst/>
          </a:prstGeom>
        </p:spPr>
      </p:pic>
    </p:spTree>
    <p:extLst>
      <p:ext uri="{BB962C8B-B14F-4D97-AF65-F5344CB8AC3E}">
        <p14:creationId xmlns:p14="http://schemas.microsoft.com/office/powerpoint/2010/main" val="22104777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80">
                                          <p:stCondLst>
                                            <p:cond delay="0"/>
                                          </p:stCondLst>
                                        </p:cTn>
                                        <p:tgtEl>
                                          <p:spTgt spid="5"/>
                                        </p:tgtEl>
                                      </p:cBhvr>
                                    </p:animEffect>
                                    <p:anim calcmode="lin" valueType="num">
                                      <p:cBhvr>
                                        <p:cTn id="8"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13" dur="26">
                                          <p:stCondLst>
                                            <p:cond delay="650"/>
                                          </p:stCondLst>
                                        </p:cTn>
                                        <p:tgtEl>
                                          <p:spTgt spid="5"/>
                                        </p:tgtEl>
                                      </p:cBhvr>
                                      <p:to x="100000" y="60000"/>
                                    </p:animScale>
                                    <p:animScale>
                                      <p:cBhvr>
                                        <p:cTn id="14" dur="166" decel="50000">
                                          <p:stCondLst>
                                            <p:cond delay="676"/>
                                          </p:stCondLst>
                                        </p:cTn>
                                        <p:tgtEl>
                                          <p:spTgt spid="5"/>
                                        </p:tgtEl>
                                      </p:cBhvr>
                                      <p:to x="100000" y="100000"/>
                                    </p:animScale>
                                    <p:animScale>
                                      <p:cBhvr>
                                        <p:cTn id="15" dur="26">
                                          <p:stCondLst>
                                            <p:cond delay="1312"/>
                                          </p:stCondLst>
                                        </p:cTn>
                                        <p:tgtEl>
                                          <p:spTgt spid="5"/>
                                        </p:tgtEl>
                                      </p:cBhvr>
                                      <p:to x="100000" y="80000"/>
                                    </p:animScale>
                                    <p:animScale>
                                      <p:cBhvr>
                                        <p:cTn id="16" dur="166" decel="50000">
                                          <p:stCondLst>
                                            <p:cond delay="1338"/>
                                          </p:stCondLst>
                                        </p:cTn>
                                        <p:tgtEl>
                                          <p:spTgt spid="5"/>
                                        </p:tgtEl>
                                      </p:cBhvr>
                                      <p:to x="100000" y="100000"/>
                                    </p:animScale>
                                    <p:animScale>
                                      <p:cBhvr>
                                        <p:cTn id="17" dur="26">
                                          <p:stCondLst>
                                            <p:cond delay="1642"/>
                                          </p:stCondLst>
                                        </p:cTn>
                                        <p:tgtEl>
                                          <p:spTgt spid="5"/>
                                        </p:tgtEl>
                                      </p:cBhvr>
                                      <p:to x="100000" y="90000"/>
                                    </p:animScale>
                                    <p:animScale>
                                      <p:cBhvr>
                                        <p:cTn id="18" dur="166" decel="50000">
                                          <p:stCondLst>
                                            <p:cond delay="1668"/>
                                          </p:stCondLst>
                                        </p:cTn>
                                        <p:tgtEl>
                                          <p:spTgt spid="5"/>
                                        </p:tgtEl>
                                      </p:cBhvr>
                                      <p:to x="100000" y="100000"/>
                                    </p:animScale>
                                    <p:animScale>
                                      <p:cBhvr>
                                        <p:cTn id="19" dur="26">
                                          <p:stCondLst>
                                            <p:cond delay="1808"/>
                                          </p:stCondLst>
                                        </p:cTn>
                                        <p:tgtEl>
                                          <p:spTgt spid="5"/>
                                        </p:tgtEl>
                                      </p:cBhvr>
                                      <p:to x="100000" y="95000"/>
                                    </p:animScale>
                                    <p:animScale>
                                      <p:cBhvr>
                                        <p:cTn id="20" dur="166" decel="50000">
                                          <p:stCondLst>
                                            <p:cond delay="1834"/>
                                          </p:stCondLst>
                                        </p:cTn>
                                        <p:tgtEl>
                                          <p:spTgt spid="5"/>
                                        </p:tgtEl>
                                      </p:cBhvr>
                                      <p:to x="100000" y="100000"/>
                                    </p:animScale>
                                  </p:childTnLst>
                                </p:cTn>
                              </p:par>
                            </p:childTnLst>
                          </p:cTn>
                        </p:par>
                        <p:par>
                          <p:cTn id="21" fill="hold">
                            <p:stCondLst>
                              <p:cond delay="2000"/>
                            </p:stCondLst>
                            <p:childTnLst>
                              <p:par>
                                <p:cTn id="22" presetID="10" presetClass="entr" presetSubtype="0" fill="hold" grpId="0" nodeType="afterEffect">
                                  <p:stCondLst>
                                    <p:cond delay="0"/>
                                  </p:stCondLst>
                                  <p:childTnLst>
                                    <p:set>
                                      <p:cBhvr>
                                        <p:cTn id="23" dur="1" fill="hold">
                                          <p:stCondLst>
                                            <p:cond delay="0"/>
                                          </p:stCondLst>
                                        </p:cTn>
                                        <p:tgtEl>
                                          <p:spTgt spid="3">
                                            <p:txEl>
                                              <p:pRg st="0" end="0"/>
                                            </p:txEl>
                                          </p:spTgt>
                                        </p:tgtEl>
                                        <p:attrNameLst>
                                          <p:attrName>style.visibility</p:attrName>
                                        </p:attrNameLst>
                                      </p:cBhvr>
                                      <p:to>
                                        <p:strVal val="visible"/>
                                      </p:to>
                                    </p:set>
                                    <p:animEffect transition="in" filter="fade">
                                      <p:cBhvr>
                                        <p:cTn id="24" dur="2000"/>
                                        <p:tgtEl>
                                          <p:spTgt spid="3">
                                            <p:txEl>
                                              <p:pRg st="0" end="0"/>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2" presetClass="entr" presetSubtype="2" fill="hold" nodeType="clickEffect">
                                  <p:stCondLst>
                                    <p:cond delay="0"/>
                                  </p:stCondLst>
                                  <p:childTnLst>
                                    <p:set>
                                      <p:cBhvr>
                                        <p:cTn id="28" dur="1" fill="hold">
                                          <p:stCondLst>
                                            <p:cond delay="0"/>
                                          </p:stCondLst>
                                        </p:cTn>
                                        <p:tgtEl>
                                          <p:spTgt spid="6"/>
                                        </p:tgtEl>
                                        <p:attrNameLst>
                                          <p:attrName>style.visibility</p:attrName>
                                        </p:attrNameLst>
                                      </p:cBhvr>
                                      <p:to>
                                        <p:strVal val="visible"/>
                                      </p:to>
                                    </p:set>
                                    <p:anim calcmode="lin" valueType="num">
                                      <p:cBhvr additive="base">
                                        <p:cTn id="29" dur="1500" fill="hold"/>
                                        <p:tgtEl>
                                          <p:spTgt spid="6"/>
                                        </p:tgtEl>
                                        <p:attrNameLst>
                                          <p:attrName>ppt_x</p:attrName>
                                        </p:attrNameLst>
                                      </p:cBhvr>
                                      <p:tavLst>
                                        <p:tav tm="0">
                                          <p:val>
                                            <p:strVal val="1+#ppt_w/2"/>
                                          </p:val>
                                        </p:tav>
                                        <p:tav tm="100000">
                                          <p:val>
                                            <p:strVal val="#ppt_x"/>
                                          </p:val>
                                        </p:tav>
                                      </p:tavLst>
                                    </p:anim>
                                    <p:anim calcmode="lin" valueType="num">
                                      <p:cBhvr additive="base">
                                        <p:cTn id="30" dur="1500" fill="hold"/>
                                        <p:tgtEl>
                                          <p:spTgt spid="6"/>
                                        </p:tgtEl>
                                        <p:attrNameLst>
                                          <p:attrName>ppt_y</p:attrName>
                                        </p:attrNameLst>
                                      </p:cBhvr>
                                      <p:tavLst>
                                        <p:tav tm="0">
                                          <p:val>
                                            <p:strVal val="#ppt_y"/>
                                          </p:val>
                                        </p:tav>
                                        <p:tav tm="100000">
                                          <p:val>
                                            <p:strVal val="#ppt_y"/>
                                          </p:val>
                                        </p:tav>
                                      </p:tavLst>
                                    </p:anim>
                                  </p:childTnLst>
                                </p:cTn>
                              </p:par>
                            </p:childTnLst>
                          </p:cTn>
                        </p:par>
                        <p:par>
                          <p:cTn id="31" fill="hold">
                            <p:stCondLst>
                              <p:cond delay="1500"/>
                            </p:stCondLst>
                            <p:childTnLst>
                              <p:par>
                                <p:cTn id="32" presetID="53" presetClass="entr" presetSubtype="16" fill="hold" grpId="0" nodeType="afterEffect">
                                  <p:stCondLst>
                                    <p:cond delay="0"/>
                                  </p:stCondLst>
                                  <p:childTnLst>
                                    <p:set>
                                      <p:cBhvr>
                                        <p:cTn id="33" dur="1" fill="hold">
                                          <p:stCondLst>
                                            <p:cond delay="0"/>
                                          </p:stCondLst>
                                        </p:cTn>
                                        <p:tgtEl>
                                          <p:spTgt spid="4">
                                            <p:txEl>
                                              <p:pRg st="0" end="0"/>
                                            </p:txEl>
                                          </p:spTgt>
                                        </p:tgtEl>
                                        <p:attrNameLst>
                                          <p:attrName>style.visibility</p:attrName>
                                        </p:attrNameLst>
                                      </p:cBhvr>
                                      <p:to>
                                        <p:strVal val="visible"/>
                                      </p:to>
                                    </p:set>
                                    <p:anim calcmode="lin" valueType="num">
                                      <p:cBhvr>
                                        <p:cTn id="34" dur="2000" fill="hold"/>
                                        <p:tgtEl>
                                          <p:spTgt spid="4">
                                            <p:txEl>
                                              <p:pRg st="0" end="0"/>
                                            </p:txEl>
                                          </p:spTgt>
                                        </p:tgtEl>
                                        <p:attrNameLst>
                                          <p:attrName>ppt_w</p:attrName>
                                        </p:attrNameLst>
                                      </p:cBhvr>
                                      <p:tavLst>
                                        <p:tav tm="0">
                                          <p:val>
                                            <p:fltVal val="0"/>
                                          </p:val>
                                        </p:tav>
                                        <p:tav tm="100000">
                                          <p:val>
                                            <p:strVal val="#ppt_w"/>
                                          </p:val>
                                        </p:tav>
                                      </p:tavLst>
                                    </p:anim>
                                    <p:anim calcmode="lin" valueType="num">
                                      <p:cBhvr>
                                        <p:cTn id="35" dur="2000" fill="hold"/>
                                        <p:tgtEl>
                                          <p:spTgt spid="4">
                                            <p:txEl>
                                              <p:pRg st="0" end="0"/>
                                            </p:txEl>
                                          </p:spTgt>
                                        </p:tgtEl>
                                        <p:attrNameLst>
                                          <p:attrName>ppt_h</p:attrName>
                                        </p:attrNameLst>
                                      </p:cBhvr>
                                      <p:tavLst>
                                        <p:tav tm="0">
                                          <p:val>
                                            <p:fltVal val="0"/>
                                          </p:val>
                                        </p:tav>
                                        <p:tav tm="100000">
                                          <p:val>
                                            <p:strVal val="#ppt_h"/>
                                          </p:val>
                                        </p:tav>
                                      </p:tavLst>
                                    </p:anim>
                                    <p:animEffect transition="in" filter="fade">
                                      <p:cBhvr>
                                        <p:cTn id="36" dur="20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smtClean="0"/>
              <a:t>Debugging </a:t>
            </a:r>
            <a:r>
              <a:rPr lang="de-DE" dirty="0" err="1" smtClean="0"/>
              <a:t>options</a:t>
            </a:r>
            <a:endParaRPr lang="en-US" dirty="0"/>
          </a:p>
        </p:txBody>
      </p:sp>
      <p:sp>
        <p:nvSpPr>
          <p:cNvPr id="3" name="Text Placeholder 2"/>
          <p:cNvSpPr>
            <a:spLocks noGrp="1"/>
          </p:cNvSpPr>
          <p:nvPr>
            <p:ph type="body" sz="quarter" idx="10"/>
          </p:nvPr>
        </p:nvSpPr>
        <p:spPr>
          <a:xfrm>
            <a:off x="233362" y="1697062"/>
            <a:ext cx="11813325" cy="1710853"/>
          </a:xfrm>
        </p:spPr>
        <p:txBody>
          <a:bodyPr/>
          <a:lstStyle/>
          <a:p>
            <a:pPr marL="457200" indent="-457200">
              <a:buFont typeface="Arial" panose="020B0604020202020204" pitchFamily="34" charset="0"/>
              <a:buChar char="•"/>
            </a:pPr>
            <a:r>
              <a:rPr lang="de-DE" dirty="0" err="1" smtClean="0"/>
              <a:t>Use</a:t>
            </a:r>
            <a:r>
              <a:rPr lang="de-DE" dirty="0" smtClean="0"/>
              <a:t> </a:t>
            </a:r>
            <a:r>
              <a:rPr lang="de-DE" dirty="0" err="1" smtClean="0"/>
              <a:t>your</a:t>
            </a:r>
            <a:r>
              <a:rPr lang="de-DE" dirty="0" smtClean="0"/>
              <a:t> </a:t>
            </a:r>
            <a:r>
              <a:rPr lang="de-DE" dirty="0" err="1" smtClean="0"/>
              <a:t>browser</a:t>
            </a:r>
            <a:r>
              <a:rPr lang="de-DE" dirty="0" smtClean="0"/>
              <a:t> </a:t>
            </a:r>
            <a:r>
              <a:rPr lang="de-DE" dirty="0" err="1" smtClean="0"/>
              <a:t>developer</a:t>
            </a:r>
            <a:r>
              <a:rPr lang="de-DE" dirty="0" smtClean="0"/>
              <a:t> </a:t>
            </a:r>
            <a:r>
              <a:rPr lang="de-DE" dirty="0" err="1" smtClean="0"/>
              <a:t>tools</a:t>
            </a:r>
            <a:endParaRPr lang="de-DE" dirty="0" smtClean="0"/>
          </a:p>
          <a:p>
            <a:pPr marL="457200" indent="-457200">
              <a:buFont typeface="Arial" panose="020B0604020202020204" pitchFamily="34" charset="0"/>
              <a:buChar char="•"/>
            </a:pPr>
            <a:r>
              <a:rPr lang="de-DE" dirty="0" err="1" smtClean="0"/>
              <a:t>Using</a:t>
            </a:r>
            <a:r>
              <a:rPr lang="de-DE" dirty="0" smtClean="0"/>
              <a:t> </a:t>
            </a:r>
            <a:r>
              <a:rPr lang="de-DE" dirty="0" err="1" smtClean="0"/>
              <a:t>the</a:t>
            </a:r>
            <a:r>
              <a:rPr lang="de-DE" dirty="0" smtClean="0"/>
              <a:t> </a:t>
            </a:r>
            <a:r>
              <a:rPr lang="de-DE" dirty="0" err="1" smtClean="0"/>
              <a:t>debugger</a:t>
            </a:r>
            <a:r>
              <a:rPr lang="de-DE" dirty="0" smtClean="0"/>
              <a:t> </a:t>
            </a:r>
            <a:r>
              <a:rPr lang="de-DE" dirty="0" err="1" smtClean="0"/>
              <a:t>statement</a:t>
            </a:r>
            <a:r>
              <a:rPr lang="de-DE" dirty="0" smtClean="0"/>
              <a:t> -&gt; „</a:t>
            </a:r>
            <a:r>
              <a:rPr lang="de-DE" dirty="0" err="1" smtClean="0"/>
              <a:t>debugger</a:t>
            </a:r>
            <a:r>
              <a:rPr lang="de-DE" dirty="0" smtClean="0"/>
              <a:t>;“</a:t>
            </a:r>
          </a:p>
          <a:p>
            <a:pPr marL="457200" indent="-457200">
              <a:buFont typeface="Arial" panose="020B0604020202020204" pitchFamily="34" charset="0"/>
              <a:buChar char="•"/>
            </a:pPr>
            <a:r>
              <a:rPr lang="de-DE" dirty="0" smtClean="0"/>
              <a:t>Debugging in Visual Studio Code</a:t>
            </a:r>
            <a:endParaRPr lang="en-US" dirty="0"/>
          </a:p>
        </p:txBody>
      </p:sp>
    </p:spTree>
    <p:extLst>
      <p:ext uri="{BB962C8B-B14F-4D97-AF65-F5344CB8AC3E}">
        <p14:creationId xmlns:p14="http://schemas.microsoft.com/office/powerpoint/2010/main" val="3044262913"/>
      </p:ext>
    </p:extLst>
  </p:cSld>
  <p:clrMapOvr>
    <a:masterClrMapping/>
  </p:clrMapOvr>
  <mc:AlternateContent xmlns:mc="http://schemas.openxmlformats.org/markup-compatibility/2006" xmlns:p14="http://schemas.microsoft.com/office/powerpoint/2010/main">
    <mc:Choice Requires="p14">
      <p:transition spd="slow" p14:dur="3000">
        <p:fade/>
      </p:transition>
    </mc:Choice>
    <mc:Fallback xmlns="">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p:cNvSpPr>
            <a:spLocks noGrp="1"/>
          </p:cNvSpPr>
          <p:nvPr>
            <p:ph type="title"/>
          </p:nvPr>
        </p:nvSpPr>
        <p:spPr>
          <a:xfrm>
            <a:off x="274702" y="2125678"/>
            <a:ext cx="4575383" cy="795520"/>
          </a:xfrm>
        </p:spPr>
        <p:txBody>
          <a:bodyPr/>
          <a:lstStyle/>
          <a:p>
            <a:r>
              <a:rPr lang="de-DE" dirty="0" smtClean="0"/>
              <a:t>Giuliano De Luca</a:t>
            </a:r>
            <a:endParaRPr lang="en-US" dirty="0"/>
          </a:p>
        </p:txBody>
      </p:sp>
      <p:sp>
        <p:nvSpPr>
          <p:cNvPr id="15" name="Text Placeholder 2"/>
          <p:cNvSpPr txBox="1">
            <a:spLocks/>
          </p:cNvSpPr>
          <p:nvPr/>
        </p:nvSpPr>
        <p:spPr>
          <a:xfrm>
            <a:off x="640780" y="4721398"/>
            <a:ext cx="6949058" cy="1440159"/>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de-DE" sz="2800" dirty="0" smtClean="0">
                <a:hlinkClick r:id="rId2"/>
              </a:rPr>
              <a:t>www.delucagiuliano.com</a:t>
            </a:r>
            <a:endParaRPr lang="de-DE" sz="2800" dirty="0" smtClean="0"/>
          </a:p>
          <a:p>
            <a:pPr marL="0" indent="0">
              <a:buNone/>
            </a:pPr>
            <a:r>
              <a:rPr lang="de-DE" sz="2800" dirty="0" smtClean="0"/>
              <a:t>giuliano.deluca@outlook.com</a:t>
            </a:r>
          </a:p>
          <a:p>
            <a:pPr marL="0" indent="0">
              <a:buNone/>
            </a:pPr>
            <a:r>
              <a:rPr lang="de-DE" sz="2800" dirty="0" smtClean="0"/>
              <a:t>@</a:t>
            </a:r>
            <a:r>
              <a:rPr lang="de-DE" sz="2800" dirty="0" err="1" smtClean="0"/>
              <a:t>giuleon</a:t>
            </a:r>
            <a:endParaRPr lang="en-US" sz="2800" dirty="0"/>
          </a:p>
        </p:txBody>
      </p:sp>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56531" y="3282856"/>
            <a:ext cx="1524213" cy="1143160"/>
          </a:xfrm>
          <a:prstGeom prst="rect">
            <a:avLst/>
          </a:prstGeom>
        </p:spPr>
      </p:pic>
      <p:pic>
        <p:nvPicPr>
          <p:cNvPr id="17" name="Picture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56531" y="4540222"/>
            <a:ext cx="1524000" cy="1162050"/>
          </a:xfrm>
          <a:prstGeom prst="rect">
            <a:avLst/>
          </a:prstGeom>
        </p:spPr>
      </p:pic>
      <p:pic>
        <p:nvPicPr>
          <p:cNvPr id="18" name="Picture 1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538717" y="3282856"/>
            <a:ext cx="1524000" cy="1162050"/>
          </a:xfrm>
          <a:prstGeom prst="rect">
            <a:avLst/>
          </a:prstGeom>
        </p:spPr>
      </p:pic>
      <p:pic>
        <p:nvPicPr>
          <p:cNvPr id="19" name="Picture 1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538717" y="4536018"/>
            <a:ext cx="1524000" cy="1247775"/>
          </a:xfrm>
          <a:prstGeom prst="rect">
            <a:avLst/>
          </a:prstGeom>
        </p:spPr>
      </p:pic>
      <p:pic>
        <p:nvPicPr>
          <p:cNvPr id="20" name="Picture 1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63568" y="4844033"/>
            <a:ext cx="303242" cy="303242"/>
          </a:xfrm>
          <a:prstGeom prst="rect">
            <a:avLst/>
          </a:prstGeom>
        </p:spPr>
      </p:pic>
      <p:pic>
        <p:nvPicPr>
          <p:cNvPr id="21" name="Picture 2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37538" y="5698590"/>
            <a:ext cx="355302" cy="355302"/>
          </a:xfrm>
          <a:prstGeom prst="rect">
            <a:avLst/>
          </a:prstGeom>
        </p:spPr>
      </p:pic>
      <p:pic>
        <p:nvPicPr>
          <p:cNvPr id="22" name="Picture 2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67729" y="5287247"/>
            <a:ext cx="308459" cy="308459"/>
          </a:xfrm>
          <a:prstGeom prst="rect">
            <a:avLst/>
          </a:prstGeom>
        </p:spPr>
      </p:pic>
      <p:pic>
        <p:nvPicPr>
          <p:cNvPr id="23" name="Picture 22"/>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837803" y="411098"/>
            <a:ext cx="2286000" cy="2286000"/>
          </a:xfrm>
          <a:prstGeom prst="rect">
            <a:avLst/>
          </a:prstGeom>
        </p:spPr>
      </p:pic>
      <p:sp>
        <p:nvSpPr>
          <p:cNvPr id="24" name="Text Placeholder 2"/>
          <p:cNvSpPr txBox="1">
            <a:spLocks/>
          </p:cNvSpPr>
          <p:nvPr/>
        </p:nvSpPr>
        <p:spPr>
          <a:xfrm>
            <a:off x="311508" y="2775036"/>
            <a:ext cx="4970625" cy="938250"/>
          </a:xfrm>
          <a:prstGeom prst="rect">
            <a:avLst/>
          </a:prstGeom>
          <a:noFill/>
        </p:spPr>
        <p:txBody>
          <a:bodyPr vert="horz" wrap="square" lIns="146304" tIns="109728" rIns="146304" bIns="109728" rtlCol="0">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2800" kern="1200" spc="0" baseline="0">
                <a:gradFill>
                  <a:gsLst>
                    <a:gs pos="91000">
                      <a:schemeClr val="tx1"/>
                    </a:gs>
                    <a:gs pos="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de-DE" dirty="0" smtClean="0"/>
              <a:t>Software Engineer | Office 365 | Blogger</a:t>
            </a:r>
          </a:p>
        </p:txBody>
      </p:sp>
      <p:sp>
        <p:nvSpPr>
          <p:cNvPr id="25" name="TextBox 24"/>
          <p:cNvSpPr txBox="1"/>
          <p:nvPr/>
        </p:nvSpPr>
        <p:spPr>
          <a:xfrm>
            <a:off x="876108" y="197303"/>
            <a:ext cx="6238951" cy="1096967"/>
          </a:xfrm>
          <a:prstGeom prst="rect">
            <a:avLst/>
          </a:prstGeom>
          <a:noFill/>
        </p:spPr>
        <p:txBody>
          <a:bodyPr wrap="none" rtlCol="0">
            <a:spAutoFit/>
          </a:bodyPr>
          <a:lstStyle/>
          <a:p>
            <a:pPr algn="ctr"/>
            <a:r>
              <a:rPr lang="en-AU" sz="3264" b="1" dirty="0">
                <a:effectLst>
                  <a:outerShdw blurRad="38100" dist="38100" dir="2700000" algn="tl">
                    <a:srgbClr val="000000">
                      <a:alpha val="43137"/>
                    </a:srgbClr>
                  </a:outerShdw>
                </a:effectLst>
                <a:latin typeface="+mj-lt"/>
              </a:rPr>
              <a:t>SharePoint + CRM Saturday </a:t>
            </a:r>
            <a:r>
              <a:rPr lang="en-AU" sz="3264" b="1" dirty="0" smtClean="0">
                <a:effectLst>
                  <a:outerShdw blurRad="38100" dist="38100" dir="2700000" algn="tl">
                    <a:srgbClr val="000000">
                      <a:alpha val="43137"/>
                    </a:srgbClr>
                  </a:outerShdw>
                </a:effectLst>
                <a:latin typeface="+mj-lt"/>
              </a:rPr>
              <a:t>Zurich</a:t>
            </a:r>
          </a:p>
          <a:p>
            <a:pPr algn="ctr"/>
            <a:r>
              <a:rPr lang="en-AU" sz="3264" b="1" dirty="0" smtClean="0">
                <a:effectLst>
                  <a:outerShdw blurRad="38100" dist="38100" dir="2700000" algn="tl">
                    <a:srgbClr val="000000">
                      <a:alpha val="43137"/>
                    </a:srgbClr>
                  </a:outerShdw>
                </a:effectLst>
                <a:latin typeface="+mj-lt"/>
              </a:rPr>
              <a:t>May 13, 2017</a:t>
            </a:r>
            <a:endParaRPr lang="en-AU" sz="3264" b="1" dirty="0">
              <a:effectLst>
                <a:outerShdw blurRad="38100" dist="38100" dir="2700000" algn="tl">
                  <a:srgbClr val="000000">
                    <a:alpha val="43137"/>
                  </a:srgbClr>
                </a:outerShdw>
              </a:effectLst>
              <a:latin typeface="+mj-lt"/>
            </a:endParaRPr>
          </a:p>
        </p:txBody>
      </p:sp>
    </p:spTree>
    <p:extLst>
      <p:ext uri="{BB962C8B-B14F-4D97-AF65-F5344CB8AC3E}">
        <p14:creationId xmlns:p14="http://schemas.microsoft.com/office/powerpoint/2010/main" val="2808864798"/>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94425" y="1819637"/>
            <a:ext cx="4175460" cy="4175460"/>
          </a:xfrm>
          <a:prstGeom prst="rect">
            <a:avLst/>
          </a:prstGeom>
        </p:spPr>
      </p:pic>
    </p:spTree>
    <p:extLst>
      <p:ext uri="{BB962C8B-B14F-4D97-AF65-F5344CB8AC3E}">
        <p14:creationId xmlns:p14="http://schemas.microsoft.com/office/powerpoint/2010/main" val="4272396695"/>
      </p:ext>
    </p:extLst>
  </p:cSld>
  <p:clrMapOvr>
    <a:masterClrMapping/>
  </p:clrMapOvr>
  <mc:AlternateContent xmlns:mc="http://schemas.openxmlformats.org/markup-compatibility/2006" xmlns:p14="http://schemas.microsoft.com/office/powerpoint/2010/main">
    <mc:Choice Requires="p14">
      <p:transition spd="slow" p14:dur="3000">
        <p:fade/>
      </p:transition>
    </mc:Choice>
    <mc:Fallback xmlns="">
      <p:transition spd="slow">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2664" y="2558712"/>
            <a:ext cx="11814023" cy="661917"/>
          </a:xfrm>
        </p:spPr>
        <p:txBody>
          <a:bodyPr anchor="ctr"/>
          <a:lstStyle/>
          <a:p>
            <a:pPr algn="ctr"/>
            <a:r>
              <a:rPr lang="de-DE" dirty="0" err="1" smtClean="0"/>
              <a:t>Thank</a:t>
            </a:r>
            <a:r>
              <a:rPr lang="de-DE" dirty="0" smtClean="0"/>
              <a:t> </a:t>
            </a:r>
            <a:r>
              <a:rPr lang="de-DE" dirty="0" err="1" smtClean="0"/>
              <a:t>You</a:t>
            </a:r>
            <a:r>
              <a:rPr lang="de-DE" dirty="0" smtClean="0"/>
              <a:t> !</a:t>
            </a:r>
            <a:endParaRPr lang="en-US" dirty="0"/>
          </a:p>
        </p:txBody>
      </p:sp>
      <p:sp>
        <p:nvSpPr>
          <p:cNvPr id="3" name="Text Placeholder 2"/>
          <p:cNvSpPr>
            <a:spLocks noGrp="1"/>
          </p:cNvSpPr>
          <p:nvPr>
            <p:ph type="body" sz="quarter" idx="10"/>
          </p:nvPr>
        </p:nvSpPr>
        <p:spPr>
          <a:xfrm>
            <a:off x="233363" y="3301574"/>
            <a:ext cx="11813325" cy="627736"/>
          </a:xfrm>
        </p:spPr>
        <p:txBody>
          <a:bodyPr/>
          <a:lstStyle/>
          <a:p>
            <a:pPr algn="ctr"/>
            <a:r>
              <a:rPr lang="de-DE" dirty="0" smtClean="0"/>
              <a:t>Giuliano De Luca</a:t>
            </a:r>
            <a:endParaRPr lang="en-US" dirty="0"/>
          </a:p>
        </p:txBody>
      </p:sp>
      <p:pic>
        <p:nvPicPr>
          <p:cNvPr id="4" name="Picture 3"/>
          <p:cNvPicPr>
            <a:picLocks noChangeAspect="1"/>
          </p:cNvPicPr>
          <p:nvPr/>
        </p:nvPicPr>
        <p:blipFill>
          <a:blip r:embed="rId2"/>
          <a:stretch>
            <a:fillRect/>
          </a:stretch>
        </p:blipFill>
        <p:spPr>
          <a:xfrm>
            <a:off x="10903479" y="4721398"/>
            <a:ext cx="1009725" cy="1009725"/>
          </a:xfrm>
          <a:prstGeom prst="rect">
            <a:avLst/>
          </a:prstGeom>
        </p:spPr>
      </p:pic>
      <p:pic>
        <p:nvPicPr>
          <p:cNvPr id="5" name="Picture 4"/>
          <p:cNvPicPr>
            <a:picLocks noChangeAspect="1"/>
          </p:cNvPicPr>
          <p:nvPr/>
        </p:nvPicPr>
        <p:blipFill>
          <a:blip r:embed="rId3"/>
          <a:stretch>
            <a:fillRect/>
          </a:stretch>
        </p:blipFill>
        <p:spPr>
          <a:xfrm>
            <a:off x="10692408" y="5834765"/>
            <a:ext cx="1431869" cy="544437"/>
          </a:xfrm>
          <a:prstGeom prst="rect">
            <a:avLst/>
          </a:prstGeom>
        </p:spPr>
      </p:pic>
    </p:spTree>
    <p:extLst>
      <p:ext uri="{BB962C8B-B14F-4D97-AF65-F5344CB8AC3E}">
        <p14:creationId xmlns:p14="http://schemas.microsoft.com/office/powerpoint/2010/main" val="219927179"/>
      </p:ext>
    </p:extLst>
  </p:cSld>
  <p:clrMapOvr>
    <a:masterClrMapping/>
  </p:clrMapOvr>
  <mc:AlternateContent xmlns:mc="http://schemas.openxmlformats.org/markup-compatibility/2006" xmlns:p14="http://schemas.microsoft.com/office/powerpoint/2010/main">
    <mc:Choice Requires="p14">
      <p:transition spd="slow" p14:dur="3000">
        <p:fade/>
      </p:transition>
    </mc:Choice>
    <mc:Fallback xmlns="">
      <p:transition spd="slow">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smtClean="0"/>
              <a:t>Resources</a:t>
            </a:r>
            <a:endParaRPr lang="en-US" dirty="0"/>
          </a:p>
        </p:txBody>
      </p:sp>
      <p:sp>
        <p:nvSpPr>
          <p:cNvPr id="3" name="Text Placeholder 2"/>
          <p:cNvSpPr>
            <a:spLocks noGrp="1"/>
          </p:cNvSpPr>
          <p:nvPr>
            <p:ph type="body" sz="quarter" idx="10"/>
          </p:nvPr>
        </p:nvSpPr>
        <p:spPr>
          <a:xfrm>
            <a:off x="233363" y="975249"/>
            <a:ext cx="11813325" cy="5501763"/>
          </a:xfrm>
        </p:spPr>
        <p:txBody>
          <a:bodyPr/>
          <a:lstStyle/>
          <a:p>
            <a:pPr marL="457200" indent="-457200">
              <a:buFont typeface="Arial" panose="020B0604020202020204" pitchFamily="34" charset="0"/>
              <a:buChar char="•"/>
            </a:pPr>
            <a:r>
              <a:rPr lang="en-US" dirty="0" err="1" smtClean="0"/>
              <a:t>SPFx</a:t>
            </a:r>
            <a:r>
              <a:rPr lang="en-US" dirty="0" smtClean="0"/>
              <a:t> People Picker - </a:t>
            </a:r>
            <a:r>
              <a:rPr lang="en-US" dirty="0" smtClean="0">
                <a:hlinkClick r:id="rId2"/>
              </a:rPr>
              <a:t>https</a:t>
            </a:r>
            <a:r>
              <a:rPr lang="en-US" dirty="0">
                <a:hlinkClick r:id="rId2"/>
              </a:rPr>
              <a:t>://</a:t>
            </a:r>
            <a:r>
              <a:rPr lang="en-US" dirty="0" smtClean="0">
                <a:hlinkClick r:id="rId2"/>
              </a:rPr>
              <a:t>goo.gl/iRZZd7</a:t>
            </a:r>
            <a:endParaRPr lang="en-US" dirty="0" smtClean="0"/>
          </a:p>
          <a:p>
            <a:pPr marL="457200" indent="-457200">
              <a:buFont typeface="Arial" panose="020B0604020202020204" pitchFamily="34" charset="0"/>
              <a:buChar char="•"/>
            </a:pPr>
            <a:r>
              <a:rPr lang="de-DE" dirty="0" smtClean="0"/>
              <a:t>SharePoint Add-In People </a:t>
            </a:r>
            <a:r>
              <a:rPr lang="de-DE" dirty="0" err="1" smtClean="0"/>
              <a:t>Picker</a:t>
            </a:r>
            <a:r>
              <a:rPr lang="de-DE" dirty="0" smtClean="0"/>
              <a:t> - </a:t>
            </a:r>
            <a:r>
              <a:rPr lang="en-US" dirty="0">
                <a:hlinkClick r:id="rId3"/>
              </a:rPr>
              <a:t>https://goo.gl/SEUflx</a:t>
            </a:r>
            <a:endParaRPr lang="de-DE" dirty="0" smtClean="0"/>
          </a:p>
          <a:p>
            <a:pPr marL="457200" indent="-457200">
              <a:buFont typeface="Arial" panose="020B0604020202020204" pitchFamily="34" charset="0"/>
              <a:buChar char="•"/>
            </a:pPr>
            <a:r>
              <a:rPr lang="en-US" dirty="0" err="1" smtClean="0"/>
              <a:t>SPFx</a:t>
            </a:r>
            <a:r>
              <a:rPr lang="en-US" dirty="0" smtClean="0"/>
              <a:t> All property types - </a:t>
            </a:r>
            <a:r>
              <a:rPr lang="en-US" dirty="0" smtClean="0">
                <a:hlinkClick r:id="rId4"/>
              </a:rPr>
              <a:t>https</a:t>
            </a:r>
            <a:r>
              <a:rPr lang="en-US" dirty="0">
                <a:hlinkClick r:id="rId4"/>
              </a:rPr>
              <a:t>://goo.gl/Y46vkA</a:t>
            </a:r>
            <a:endParaRPr lang="de-DE" dirty="0" smtClean="0"/>
          </a:p>
          <a:p>
            <a:pPr marL="457200" indent="-457200">
              <a:buFont typeface="Arial" panose="020B0604020202020204" pitchFamily="34" charset="0"/>
              <a:buChar char="•"/>
            </a:pPr>
            <a:r>
              <a:rPr lang="en-US" dirty="0" err="1" smtClean="0"/>
              <a:t>SPFx</a:t>
            </a:r>
            <a:r>
              <a:rPr lang="en-US" dirty="0" smtClean="0"/>
              <a:t> React chart web part - </a:t>
            </a:r>
            <a:r>
              <a:rPr lang="en-US" dirty="0" smtClean="0">
                <a:hlinkClick r:id="rId5"/>
              </a:rPr>
              <a:t>https</a:t>
            </a:r>
            <a:r>
              <a:rPr lang="en-US" dirty="0">
                <a:hlinkClick r:id="rId5"/>
              </a:rPr>
              <a:t>://goo.gl/NmRG7j</a:t>
            </a:r>
            <a:endParaRPr lang="de-DE" dirty="0" smtClean="0"/>
          </a:p>
          <a:p>
            <a:pPr marL="457200" indent="-457200">
              <a:buFont typeface="Arial" panose="020B0604020202020204" pitchFamily="34" charset="0"/>
              <a:buChar char="•"/>
            </a:pPr>
            <a:r>
              <a:rPr lang="en-US" dirty="0" err="1" smtClean="0"/>
              <a:t>SPFx</a:t>
            </a:r>
            <a:r>
              <a:rPr lang="en-US" dirty="0" smtClean="0"/>
              <a:t> React weather web part - </a:t>
            </a:r>
            <a:r>
              <a:rPr lang="en-US" dirty="0" smtClean="0">
                <a:hlinkClick r:id="rId6"/>
              </a:rPr>
              <a:t>https</a:t>
            </a:r>
            <a:r>
              <a:rPr lang="en-US" dirty="0">
                <a:hlinkClick r:id="rId6"/>
              </a:rPr>
              <a:t>://</a:t>
            </a:r>
            <a:r>
              <a:rPr lang="en-US" dirty="0" smtClean="0">
                <a:hlinkClick r:id="rId6"/>
              </a:rPr>
              <a:t>goo.gl/uXnZJd</a:t>
            </a:r>
            <a:endParaRPr lang="en-US" dirty="0" smtClean="0"/>
          </a:p>
          <a:p>
            <a:pPr marL="457200" indent="-457200">
              <a:buFont typeface="Arial" panose="020B0604020202020204" pitchFamily="34" charset="0"/>
              <a:buChar char="•"/>
            </a:pPr>
            <a:r>
              <a:rPr lang="de-DE" dirty="0"/>
              <a:t>SharePoint Framework - </a:t>
            </a:r>
            <a:r>
              <a:rPr lang="en-US" dirty="0">
                <a:hlinkClick r:id="rId7"/>
              </a:rPr>
              <a:t>https://goo.gl/SJ1VHW</a:t>
            </a:r>
            <a:endParaRPr lang="de-DE" dirty="0"/>
          </a:p>
          <a:p>
            <a:pPr marL="457200" indent="-457200">
              <a:buFont typeface="Arial" panose="020B0604020202020204" pitchFamily="34" charset="0"/>
              <a:buChar char="•"/>
            </a:pPr>
            <a:r>
              <a:rPr lang="de-DE" dirty="0" smtClean="0"/>
              <a:t>Office UI </a:t>
            </a:r>
            <a:r>
              <a:rPr lang="de-DE" dirty="0" err="1" smtClean="0"/>
              <a:t>Fabric</a:t>
            </a:r>
            <a:r>
              <a:rPr lang="de-DE" dirty="0"/>
              <a:t> - </a:t>
            </a:r>
            <a:r>
              <a:rPr lang="de-DE" dirty="0">
                <a:hlinkClick r:id="rId8"/>
              </a:rPr>
              <a:t>https://</a:t>
            </a:r>
            <a:r>
              <a:rPr lang="de-DE" dirty="0" smtClean="0">
                <a:hlinkClick r:id="rId8"/>
              </a:rPr>
              <a:t>dev.office.com/fabric</a:t>
            </a:r>
            <a:endParaRPr lang="de-DE" dirty="0" smtClean="0"/>
          </a:p>
          <a:p>
            <a:pPr marL="457200" indent="-457200">
              <a:buFont typeface="Arial" panose="020B0604020202020204" pitchFamily="34" charset="0"/>
              <a:buChar char="•"/>
            </a:pPr>
            <a:endParaRPr lang="de-DE" dirty="0" smtClean="0"/>
          </a:p>
          <a:p>
            <a:pPr marL="457200" indent="-457200">
              <a:buFont typeface="Arial" panose="020B0604020202020204" pitchFamily="34" charset="0"/>
              <a:buChar char="•"/>
            </a:pPr>
            <a:endParaRPr lang="de-DE" dirty="0" smtClean="0"/>
          </a:p>
          <a:p>
            <a:pPr algn="ctr"/>
            <a:r>
              <a:rPr lang="en-US" dirty="0">
                <a:hlinkClick r:id="rId9"/>
              </a:rPr>
              <a:t>http://www.delucagiuliano.com</a:t>
            </a:r>
            <a:endParaRPr lang="en-US" dirty="0"/>
          </a:p>
        </p:txBody>
      </p:sp>
    </p:spTree>
    <p:extLst>
      <p:ext uri="{BB962C8B-B14F-4D97-AF65-F5344CB8AC3E}">
        <p14:creationId xmlns:p14="http://schemas.microsoft.com/office/powerpoint/2010/main" val="4006671765"/>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smtClean="0"/>
              <a:t>Agenda</a:t>
            </a:r>
            <a:endParaRPr lang="en-US" dirty="0"/>
          </a:p>
        </p:txBody>
      </p:sp>
      <p:sp>
        <p:nvSpPr>
          <p:cNvPr id="3" name="Text Placeholder 2"/>
          <p:cNvSpPr>
            <a:spLocks noGrp="1"/>
          </p:cNvSpPr>
          <p:nvPr>
            <p:ph type="body" sz="quarter" idx="10"/>
          </p:nvPr>
        </p:nvSpPr>
        <p:spPr>
          <a:xfrm>
            <a:off x="274638" y="1212850"/>
            <a:ext cx="11887200" cy="3447098"/>
          </a:xfrm>
        </p:spPr>
        <p:txBody>
          <a:bodyPr/>
          <a:lstStyle/>
          <a:p>
            <a:pPr marL="571500" indent="-571500">
              <a:buFont typeface="Arial" panose="020B0604020202020204" pitchFamily="34" charset="0"/>
              <a:buChar char="•"/>
            </a:pPr>
            <a:r>
              <a:rPr lang="de-DE" dirty="0" smtClean="0"/>
              <a:t>SharePoint Framework</a:t>
            </a:r>
          </a:p>
          <a:p>
            <a:pPr marL="571500" indent="-571500">
              <a:buFont typeface="Arial" panose="020B0604020202020204" pitchFamily="34" charset="0"/>
              <a:buChar char="•"/>
            </a:pPr>
            <a:r>
              <a:rPr lang="de-DE" dirty="0" err="1" smtClean="0"/>
              <a:t>Toolchain</a:t>
            </a:r>
            <a:endParaRPr lang="de-DE" dirty="0" smtClean="0"/>
          </a:p>
          <a:p>
            <a:pPr marL="571500" indent="-571500">
              <a:buFont typeface="Arial" panose="020B0604020202020204" pitchFamily="34" charset="0"/>
              <a:buChar char="•"/>
            </a:pPr>
            <a:r>
              <a:rPr lang="de-DE" dirty="0" smtClean="0"/>
              <a:t>Office UI </a:t>
            </a:r>
            <a:r>
              <a:rPr lang="de-DE" dirty="0" err="1" smtClean="0"/>
              <a:t>Fabric</a:t>
            </a:r>
            <a:endParaRPr lang="de-DE" dirty="0" smtClean="0"/>
          </a:p>
          <a:p>
            <a:pPr marL="571500" indent="-571500">
              <a:buFont typeface="Arial" panose="020B0604020202020204" pitchFamily="34" charset="0"/>
              <a:buChar char="•"/>
            </a:pPr>
            <a:r>
              <a:rPr lang="de-DE" dirty="0" smtClean="0"/>
              <a:t>SharePoint Framework </a:t>
            </a:r>
            <a:r>
              <a:rPr lang="de-DE" dirty="0" err="1" smtClean="0"/>
              <a:t>Considerations</a:t>
            </a:r>
            <a:endParaRPr lang="de-DE" dirty="0" smtClean="0"/>
          </a:p>
          <a:p>
            <a:pPr marL="571500" indent="-571500">
              <a:buFont typeface="Arial" panose="020B0604020202020204" pitchFamily="34" charset="0"/>
              <a:buChar char="•"/>
            </a:pPr>
            <a:r>
              <a:rPr lang="de-DE" dirty="0" smtClean="0"/>
              <a:t>Resources</a:t>
            </a:r>
            <a:endParaRPr lang="en-US" dirty="0"/>
          </a:p>
        </p:txBody>
      </p:sp>
    </p:spTree>
    <p:extLst>
      <p:ext uri="{BB962C8B-B14F-4D97-AF65-F5344CB8AC3E}">
        <p14:creationId xmlns:p14="http://schemas.microsoft.com/office/powerpoint/2010/main" val="3369548606"/>
      </p:ext>
    </p:extLst>
  </p:cSld>
  <p:clrMapOvr>
    <a:masterClrMapping/>
  </p:clrMapOvr>
  <mc:AlternateContent xmlns:mc="http://schemas.openxmlformats.org/markup-compatibility/2006" xmlns:p14="http://schemas.microsoft.com/office/powerpoint/2010/main">
    <mc:Choice Requires="p14">
      <p:transition spd="slow" p14:dur="3000">
        <p:fade/>
      </p:transition>
    </mc:Choice>
    <mc:Fallback xmlns="">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74639" y="295274"/>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7080">
                      <a:schemeClr val="tx2"/>
                    </a:gs>
                    <a:gs pos="29000">
                      <a:schemeClr val="tx2"/>
                    </a:gs>
                  </a:gsLst>
                  <a:lin ang="5400000" scaled="0"/>
                </a:gradFill>
                <a:effectLst/>
                <a:latin typeface="+mj-lt"/>
                <a:ea typeface="+mn-ea"/>
                <a:cs typeface="Segoe UI" pitchFamily="34" charset="0"/>
              </a:defRPr>
            </a:lvl1pPr>
          </a:lstStyle>
          <a:p>
            <a:r>
              <a:rPr lang="en-US" smtClean="0"/>
              <a:t>SharePoint Framework</a:t>
            </a:r>
            <a:endParaRPr lang="en-US"/>
          </a:p>
        </p:txBody>
      </p:sp>
      <p:grpSp>
        <p:nvGrpSpPr>
          <p:cNvPr id="3" name="Group 2"/>
          <p:cNvGrpSpPr/>
          <p:nvPr/>
        </p:nvGrpSpPr>
        <p:grpSpPr>
          <a:xfrm>
            <a:off x="6440484" y="1536545"/>
            <a:ext cx="5530765" cy="4702753"/>
            <a:chOff x="6440608" y="1425577"/>
            <a:chExt cx="5533905" cy="4705423"/>
          </a:xfrm>
        </p:grpSpPr>
        <p:pic>
          <p:nvPicPr>
            <p:cNvPr id="4" name="Picture 3"/>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463958" y="1425577"/>
              <a:ext cx="1334644" cy="2732280"/>
            </a:xfrm>
            <a:prstGeom prst="rect">
              <a:avLst/>
            </a:prstGeom>
          </p:spPr>
        </p:pic>
        <p:sp>
          <p:nvSpPr>
            <p:cNvPr id="5" name="Left-Right Arrow 4"/>
            <p:cNvSpPr/>
            <p:nvPr/>
          </p:nvSpPr>
          <p:spPr bwMode="auto">
            <a:xfrm>
              <a:off x="6440608" y="4370583"/>
              <a:ext cx="5533905" cy="244914"/>
            </a:xfrm>
            <a:prstGeom prst="leftRightArrow">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15" tIns="149133" rIns="186415" bIns="149133" numCol="1" spcCol="0" rtlCol="0" fromWordArt="0" anchor="t" anchorCtr="0" forceAA="0" compatLnSpc="1">
              <a:prstTxWarp prst="textNoShape">
                <a:avLst/>
              </a:prstTxWarp>
              <a:noAutofit/>
            </a:bodyPr>
            <a:lstStyle/>
            <a:p>
              <a:pPr marL="0" marR="0" lvl="0" indent="0" algn="ctr" defTabSz="950299"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solidFill>
                  <a:schemeClr val="tx1"/>
                </a:solidFill>
                <a:effectLst/>
                <a:uLnTx/>
                <a:uFillTx/>
                <a:ea typeface="Segoe UI" pitchFamily="34" charset="0"/>
                <a:cs typeface="Segoe UI" pitchFamily="34" charset="0"/>
              </a:endParaRPr>
            </a:p>
          </p:txBody>
        </p:sp>
        <p:sp>
          <p:nvSpPr>
            <p:cNvPr id="6" name="TextBox 5"/>
            <p:cNvSpPr txBox="1"/>
            <p:nvPr/>
          </p:nvSpPr>
          <p:spPr>
            <a:xfrm>
              <a:off x="7467031" y="4551680"/>
              <a:ext cx="3500700" cy="647314"/>
            </a:xfrm>
            <a:prstGeom prst="rect">
              <a:avLst/>
            </a:prstGeom>
            <a:noFill/>
          </p:spPr>
          <p:txBody>
            <a:bodyPr wrap="none" lIns="186415" tIns="149133" rIns="186415" bIns="149133" rtlCol="0">
              <a:spAutoFit/>
            </a:bodyPr>
            <a:lstStyle/>
            <a:p>
              <a:pPr marL="0" marR="0" lvl="0" indent="0" defTabSz="932060" eaLnBrk="1" fontAlgn="auto" latinLnBrk="0" hangingPunct="1">
                <a:lnSpc>
                  <a:spcPct val="90000"/>
                </a:lnSpc>
                <a:spcBef>
                  <a:spcPts val="0"/>
                </a:spcBef>
                <a:spcAft>
                  <a:spcPts val="612"/>
                </a:spcAft>
                <a:buClrTx/>
                <a:buSzTx/>
                <a:buFontTx/>
                <a:buNone/>
                <a:tabLst/>
                <a:defRPr/>
              </a:pPr>
              <a:r>
                <a:rPr kumimoji="0" lang="en-US" sz="2448" b="0" i="0" u="none" strike="noStrike" kern="0" cap="none" spc="0" normalizeH="0" baseline="0" noProof="0" dirty="0">
                  <a:ln>
                    <a:noFill/>
                  </a:ln>
                  <a:gradFill>
                    <a:gsLst>
                      <a:gs pos="5660">
                        <a:schemeClr val="tx2"/>
                      </a:gs>
                      <a:gs pos="38000">
                        <a:schemeClr val="tx2"/>
                      </a:gs>
                    </a:gsLst>
                    <a:lin ang="5400000" scaled="0"/>
                  </a:gradFill>
                  <a:effectLst/>
                  <a:uLnTx/>
                  <a:uFillTx/>
                </a:rPr>
                <a:t>SharePoint framework</a:t>
              </a:r>
            </a:p>
          </p:txBody>
        </p:sp>
        <p:sp>
          <p:nvSpPr>
            <p:cNvPr id="7" name="Rectangle 6"/>
            <p:cNvSpPr/>
            <p:nvPr/>
          </p:nvSpPr>
          <p:spPr bwMode="auto">
            <a:xfrm>
              <a:off x="9148012" y="5390465"/>
              <a:ext cx="2826501" cy="740535"/>
            </a:xfrm>
            <a:prstGeom prst="rect">
              <a:avLst/>
            </a:prstGeom>
            <a:noFill/>
            <a:ln w="28575">
              <a:solidFill>
                <a:schemeClr val="tx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04" rIns="0" bIns="46604" numCol="1" spcCol="0" rtlCol="0" fromWordArt="0" anchor="ctr" anchorCtr="0" forceAA="0" compatLnSpc="1">
              <a:prstTxWarp prst="textNoShape">
                <a:avLst/>
              </a:prstTxWarp>
              <a:noAutofit/>
            </a:bodyPr>
            <a:lstStyle/>
            <a:p>
              <a:pPr marL="0" marR="0" lvl="0" indent="0" algn="ctr" defTabSz="931577" eaLnBrk="1" fontAlgn="base" latinLnBrk="0" hangingPunct="1">
                <a:lnSpc>
                  <a:spcPct val="100000"/>
                </a:lnSpc>
                <a:spcBef>
                  <a:spcPct val="0"/>
                </a:spcBef>
                <a:spcAft>
                  <a:spcPct val="0"/>
                </a:spcAft>
                <a:buClrTx/>
                <a:buSzTx/>
                <a:buFontTx/>
                <a:buNone/>
                <a:tabLst/>
                <a:defRPr/>
              </a:pPr>
              <a:r>
                <a:rPr kumimoji="0" lang="en-US" sz="1428" b="0" i="0" u="none" strike="noStrike" kern="0" cap="none" spc="0" normalizeH="0" baseline="0" noProof="0" dirty="0">
                  <a:ln>
                    <a:noFill/>
                  </a:ln>
                  <a:gradFill>
                    <a:gsLst>
                      <a:gs pos="73585">
                        <a:schemeClr val="tx1"/>
                      </a:gs>
                      <a:gs pos="53000">
                        <a:schemeClr val="tx1"/>
                      </a:gs>
                    </a:gsLst>
                    <a:lin ang="5400000" scaled="0"/>
                  </a:gradFill>
                  <a:effectLst/>
                  <a:uLnTx/>
                  <a:uFillTx/>
                  <a:latin typeface="Segoe UI Semilight"/>
                </a:rPr>
                <a:t>LOB Systems and Cloud Services</a:t>
              </a:r>
            </a:p>
          </p:txBody>
        </p:sp>
        <p:sp>
          <p:nvSpPr>
            <p:cNvPr id="8" name="Rectangle 7"/>
            <p:cNvSpPr/>
            <p:nvPr/>
          </p:nvSpPr>
          <p:spPr bwMode="auto">
            <a:xfrm>
              <a:off x="10448741" y="5179981"/>
              <a:ext cx="233012" cy="42096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15" tIns="149133" rIns="186415" bIns="149133" numCol="1" spcCol="0" rtlCol="0" fromWordArt="0" anchor="t" anchorCtr="0" forceAA="0" compatLnSpc="1">
              <a:prstTxWarp prst="textNoShape">
                <a:avLst/>
              </a:prstTxWarp>
              <a:noAutofit/>
            </a:bodyPr>
            <a:lstStyle/>
            <a:p>
              <a:pPr marL="0" marR="0" lvl="0" indent="0" algn="ctr" defTabSz="950299"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9" name="Rectangle 8"/>
            <p:cNvSpPr/>
            <p:nvPr/>
          </p:nvSpPr>
          <p:spPr bwMode="auto">
            <a:xfrm>
              <a:off x="6440609" y="5390465"/>
              <a:ext cx="2533707" cy="740535"/>
            </a:xfrm>
            <a:prstGeom prst="rect">
              <a:avLst/>
            </a:prstGeom>
            <a:noFill/>
            <a:ln w="28575">
              <a:solidFill>
                <a:schemeClr val="tx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04" rIns="0" bIns="46604" numCol="1" spcCol="0" rtlCol="0" fromWordArt="0" anchor="ctr" anchorCtr="0" forceAA="0" compatLnSpc="1">
              <a:prstTxWarp prst="textNoShape">
                <a:avLst/>
              </a:prstTxWarp>
              <a:noAutofit/>
            </a:bodyPr>
            <a:lstStyle/>
            <a:p>
              <a:pPr marL="0" marR="0" lvl="0" indent="0" algn="ctr" defTabSz="931577" eaLnBrk="1" fontAlgn="base" latinLnBrk="0" hangingPunct="1">
                <a:lnSpc>
                  <a:spcPct val="100000"/>
                </a:lnSpc>
                <a:spcBef>
                  <a:spcPct val="0"/>
                </a:spcBef>
                <a:spcAft>
                  <a:spcPct val="0"/>
                </a:spcAft>
                <a:buClrTx/>
                <a:buSzTx/>
                <a:buFontTx/>
                <a:buNone/>
                <a:tabLst/>
                <a:defRPr/>
              </a:pPr>
              <a:r>
                <a:rPr kumimoji="0" lang="en-US" sz="1428" b="0" i="0" u="none" strike="noStrike" kern="0" cap="none" spc="0" normalizeH="0" baseline="0" noProof="0" dirty="0">
                  <a:ln>
                    <a:noFill/>
                  </a:ln>
                  <a:gradFill>
                    <a:gsLst>
                      <a:gs pos="73585">
                        <a:schemeClr val="tx1"/>
                      </a:gs>
                      <a:gs pos="53000">
                        <a:schemeClr val="tx1"/>
                      </a:gs>
                    </a:gsLst>
                    <a:lin ang="5400000" scaled="0"/>
                  </a:gradFill>
                  <a:effectLst/>
                  <a:uLnTx/>
                  <a:uFillTx/>
                  <a:latin typeface="Segoe UI Semilight"/>
                </a:rPr>
                <a:t>Microsoft Graph</a:t>
              </a:r>
            </a:p>
          </p:txBody>
        </p:sp>
        <p:sp>
          <p:nvSpPr>
            <p:cNvPr id="10" name="Rectangle 9"/>
            <p:cNvSpPr/>
            <p:nvPr/>
          </p:nvSpPr>
          <p:spPr bwMode="auto">
            <a:xfrm>
              <a:off x="7590956" y="5159125"/>
              <a:ext cx="233012" cy="42096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15" tIns="149133" rIns="186415" bIns="149133" numCol="1" spcCol="0" rtlCol="0" fromWordArt="0" anchor="t" anchorCtr="0" forceAA="0" compatLnSpc="1">
              <a:prstTxWarp prst="textNoShape">
                <a:avLst/>
              </a:prstTxWarp>
              <a:noAutofit/>
            </a:bodyPr>
            <a:lstStyle/>
            <a:p>
              <a:pPr marL="0" marR="0" lvl="0" indent="0" algn="ctr" defTabSz="950299"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1" name="Up-Down Arrow 10"/>
            <p:cNvSpPr/>
            <p:nvPr/>
          </p:nvSpPr>
          <p:spPr bwMode="auto">
            <a:xfrm>
              <a:off x="7629745" y="5216542"/>
              <a:ext cx="155434" cy="339050"/>
            </a:xfrm>
            <a:prstGeom prst="upDownArrow">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15" tIns="149133" rIns="186415" bIns="149133" numCol="1" spcCol="0" rtlCol="0" fromWordArt="0" anchor="t" anchorCtr="0" forceAA="0" compatLnSpc="1">
              <a:prstTxWarp prst="textNoShape">
                <a:avLst/>
              </a:prstTxWarp>
              <a:noAutofit/>
            </a:bodyPr>
            <a:lstStyle/>
            <a:p>
              <a:pPr marL="0" marR="0" lvl="0" indent="0" algn="ctr" defTabSz="950299"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solidFill>
                  <a:schemeClr val="tx1"/>
                </a:solidFill>
                <a:effectLst/>
                <a:uLnTx/>
                <a:uFillTx/>
                <a:ea typeface="Segoe UI" pitchFamily="34" charset="0"/>
                <a:cs typeface="Segoe UI" pitchFamily="34" charset="0"/>
              </a:endParaRPr>
            </a:p>
          </p:txBody>
        </p:sp>
        <p:sp>
          <p:nvSpPr>
            <p:cNvPr id="12" name="Up-Down Arrow 11"/>
            <p:cNvSpPr/>
            <p:nvPr/>
          </p:nvSpPr>
          <p:spPr bwMode="auto">
            <a:xfrm>
              <a:off x="10483544" y="5216542"/>
              <a:ext cx="155434" cy="339050"/>
            </a:xfrm>
            <a:prstGeom prst="upDownArrow">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15" tIns="149133" rIns="186415" bIns="149133" numCol="1" spcCol="0" rtlCol="0" fromWordArt="0" anchor="t" anchorCtr="0" forceAA="0" compatLnSpc="1">
              <a:prstTxWarp prst="textNoShape">
                <a:avLst/>
              </a:prstTxWarp>
              <a:noAutofit/>
            </a:bodyPr>
            <a:lstStyle/>
            <a:p>
              <a:pPr marL="0" marR="0" lvl="0" indent="0" algn="ctr" defTabSz="950299"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solidFill>
                  <a:schemeClr val="tx1"/>
                </a:solidFill>
                <a:effectLst/>
                <a:uLnTx/>
                <a:uFillTx/>
                <a:ea typeface="Segoe UI" pitchFamily="34" charset="0"/>
                <a:cs typeface="Segoe UI" pitchFamily="34" charset="0"/>
              </a:endParaRPr>
            </a:p>
          </p:txBody>
        </p:sp>
        <p:pic>
          <p:nvPicPr>
            <p:cNvPr id="13" name="Picture 12"/>
            <p:cNvPicPr>
              <a:picLocks noChangeAspect="1"/>
            </p:cNvPicPr>
            <p:nvPr/>
          </p:nvPicPr>
          <p:blipFill rotWithShape="1">
            <a:blip r:embed="rId3"/>
            <a:srcRect l="869" t="1438" r="865" b="979"/>
            <a:stretch/>
          </p:blipFill>
          <p:spPr>
            <a:xfrm>
              <a:off x="8048221" y="1425577"/>
              <a:ext cx="3926292" cy="2732280"/>
            </a:xfrm>
            <a:prstGeom prst="rect">
              <a:avLst/>
            </a:prstGeom>
            <a:solidFill>
              <a:schemeClr val="tx1"/>
            </a:solidFill>
            <a:ln>
              <a:solidFill>
                <a:schemeClr val="bg2"/>
              </a:solidFill>
            </a:ln>
          </p:spPr>
        </p:pic>
        <p:sp>
          <p:nvSpPr>
            <p:cNvPr id="14" name="WP Emphasis 2"/>
            <p:cNvSpPr/>
            <p:nvPr/>
          </p:nvSpPr>
          <p:spPr bwMode="auto">
            <a:xfrm>
              <a:off x="9324056" y="2156218"/>
              <a:ext cx="1347505" cy="1687885"/>
            </a:xfrm>
            <a:prstGeom prst="rect">
              <a:avLst/>
            </a:prstGeom>
            <a:noFill/>
            <a:ln w="28575">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376" tIns="45688" rIns="45688" bIns="91376" numCol="1" spcCol="0" rtlCol="0" fromWordArt="0" anchor="b" anchorCtr="0" forceAA="0" compatLnSpc="1">
              <a:prstTxWarp prst="textNoShape">
                <a:avLst/>
              </a:prstTxWarp>
              <a:noAutofit/>
            </a:bodyPr>
            <a:lstStyle/>
            <a:p>
              <a:pPr marL="0" marR="0" lvl="0" indent="0" algn="ctr" defTabSz="913222" eaLnBrk="1" fontAlgn="base" latinLnBrk="0" hangingPunct="1">
                <a:lnSpc>
                  <a:spcPct val="100000"/>
                </a:lnSpc>
                <a:spcBef>
                  <a:spcPct val="0"/>
                </a:spcBef>
                <a:spcAft>
                  <a:spcPct val="0"/>
                </a:spcAft>
                <a:buClrTx/>
                <a:buSzTx/>
                <a:buFontTx/>
                <a:buNone/>
                <a:tabLst/>
                <a:defRPr/>
              </a:pPr>
              <a:endParaRPr kumimoji="0" lang="en-US" sz="1800" b="0" i="0" u="none" strike="noStrike" kern="0" cap="none" spc="-50" normalizeH="0" baseline="0" noProof="0" dirty="0">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nvGrpSpPr>
          <p:cNvPr id="15" name="Group 14"/>
          <p:cNvGrpSpPr/>
          <p:nvPr/>
        </p:nvGrpSpPr>
        <p:grpSpPr>
          <a:xfrm>
            <a:off x="278856" y="2464773"/>
            <a:ext cx="5482380" cy="3653731"/>
            <a:chOff x="271722" y="2416520"/>
            <a:chExt cx="5376132" cy="3582922"/>
          </a:xfrm>
        </p:grpSpPr>
        <p:sp>
          <p:nvSpPr>
            <p:cNvPr id="16" name="Text Placeholder 1"/>
            <p:cNvSpPr txBox="1">
              <a:spLocks/>
            </p:cNvSpPr>
            <p:nvPr/>
          </p:nvSpPr>
          <p:spPr>
            <a:xfrm>
              <a:off x="271722" y="2416520"/>
              <a:ext cx="5376132" cy="3582922"/>
            </a:xfrm>
            <a:prstGeom prst="rect">
              <a:avLst/>
            </a:prstGeom>
          </p:spPr>
          <p:txBody>
            <a:bodyPr vert="horz" wrap="square" lIns="182776" tIns="93207" rIns="149133" bIns="93207"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31614" rtl="0" eaLnBrk="1" fontAlgn="auto" latinLnBrk="0" hangingPunct="1">
                <a:lnSpc>
                  <a:spcPct val="90000"/>
                </a:lnSpc>
                <a:spcBef>
                  <a:spcPts val="0"/>
                </a:spcBef>
                <a:spcAft>
                  <a:spcPts val="0"/>
                </a:spcAft>
                <a:buClrTx/>
                <a:buSzPct val="90000"/>
                <a:buFont typeface="Arial" pitchFamily="34" charset="0"/>
                <a:buNone/>
                <a:tabLst/>
                <a:defRPr/>
              </a:pPr>
              <a:r>
                <a:rPr kumimoji="0" lang="en-US" sz="2400" b="0" i="0" u="none" strike="noStrike" kern="1200" cap="none" spc="0" normalizeH="0" baseline="0" noProof="0" dirty="0">
                  <a:ln>
                    <a:noFill/>
                  </a:ln>
                  <a:gradFill>
                    <a:gsLst>
                      <a:gs pos="9623">
                        <a:schemeClr val="tx1"/>
                      </a:gs>
                      <a:gs pos="29000">
                        <a:schemeClr val="tx1"/>
                      </a:gs>
                    </a:gsLst>
                    <a:lin ang="5400000" scaled="1"/>
                  </a:gradFill>
                  <a:effectLst/>
                  <a:uLnTx/>
                  <a:uFillTx/>
                  <a:latin typeface="Segoe UI Semilight" panose="020B0402040204020203" pitchFamily="34" charset="0"/>
                  <a:ea typeface="+mn-ea"/>
                  <a:cs typeface="Segoe UI Semilight" panose="020B0402040204020203" pitchFamily="34" charset="0"/>
                </a:rPr>
                <a:t>Modern client-side development</a:t>
              </a:r>
            </a:p>
            <a:p>
              <a:pPr marL="0" marR="0" lvl="0" indent="0" algn="l" defTabSz="931614" rtl="0" eaLnBrk="1" fontAlgn="auto" latinLnBrk="0" hangingPunct="1">
                <a:lnSpc>
                  <a:spcPct val="90000"/>
                </a:lnSpc>
                <a:spcBef>
                  <a:spcPts val="0"/>
                </a:spcBef>
                <a:spcAft>
                  <a:spcPts val="0"/>
                </a:spcAft>
                <a:buClrTx/>
                <a:buSzPct val="90000"/>
                <a:buFont typeface="Arial" pitchFamily="34" charset="0"/>
                <a:buNone/>
                <a:tabLst/>
                <a:defRPr/>
              </a:pPr>
              <a:endParaRPr kumimoji="0" lang="en-US" sz="2400" b="0" i="0" u="none" strike="noStrike" kern="1200" cap="none" spc="0" normalizeH="0" baseline="0" noProof="0" dirty="0">
                <a:ln>
                  <a:noFill/>
                </a:ln>
                <a:gradFill>
                  <a:gsLst>
                    <a:gs pos="9623">
                      <a:schemeClr val="tx1"/>
                    </a:gs>
                    <a:gs pos="29000">
                      <a:schemeClr val="tx1"/>
                    </a:gs>
                  </a:gsLst>
                  <a:lin ang="5400000" scaled="1"/>
                </a:gradFill>
                <a:effectLst/>
                <a:uLnTx/>
                <a:uFillTx/>
                <a:latin typeface="Segoe UI Semilight" panose="020B0402040204020203" pitchFamily="34" charset="0"/>
                <a:ea typeface="+mn-ea"/>
                <a:cs typeface="Segoe UI Semilight" panose="020B0402040204020203" pitchFamily="34" charset="0"/>
              </a:endParaRPr>
            </a:p>
            <a:p>
              <a:pPr marL="0" marR="0" lvl="0" indent="0" algn="l" defTabSz="931614" rtl="0" eaLnBrk="1" fontAlgn="auto" latinLnBrk="0" hangingPunct="1">
                <a:lnSpc>
                  <a:spcPct val="90000"/>
                </a:lnSpc>
                <a:spcBef>
                  <a:spcPts val="0"/>
                </a:spcBef>
                <a:spcAft>
                  <a:spcPts val="0"/>
                </a:spcAft>
                <a:buClrTx/>
                <a:buSzPct val="90000"/>
                <a:buFont typeface="Arial" pitchFamily="34" charset="0"/>
                <a:buNone/>
                <a:tabLst/>
                <a:defRPr/>
              </a:pPr>
              <a:r>
                <a:rPr kumimoji="0" lang="en-US" sz="2400" b="0" i="0" u="none" strike="noStrike" kern="1200" cap="none" spc="0" normalizeH="0" baseline="0" noProof="0" dirty="0">
                  <a:ln>
                    <a:noFill/>
                  </a:ln>
                  <a:gradFill>
                    <a:gsLst>
                      <a:gs pos="9623">
                        <a:schemeClr val="tx1"/>
                      </a:gs>
                      <a:gs pos="29000">
                        <a:schemeClr val="tx1"/>
                      </a:gs>
                    </a:gsLst>
                    <a:lin ang="5400000" scaled="1"/>
                  </a:gradFill>
                  <a:effectLst/>
                  <a:uLnTx/>
                  <a:uFillTx/>
                  <a:latin typeface="Segoe UI Semilight" panose="020B0402040204020203" pitchFamily="34" charset="0"/>
                  <a:ea typeface="+mn-ea"/>
                  <a:cs typeface="Segoe UI Semilight" panose="020B0402040204020203" pitchFamily="34" charset="0"/>
                </a:rPr>
                <a:t>Lightweight web and mobile</a:t>
              </a:r>
            </a:p>
            <a:p>
              <a:pPr marL="0" marR="0" lvl="0" indent="0" algn="l" defTabSz="931614" rtl="0" eaLnBrk="1" fontAlgn="auto" latinLnBrk="0" hangingPunct="1">
                <a:lnSpc>
                  <a:spcPct val="90000"/>
                </a:lnSpc>
                <a:spcBef>
                  <a:spcPts val="0"/>
                </a:spcBef>
                <a:spcAft>
                  <a:spcPts val="0"/>
                </a:spcAft>
                <a:buClrTx/>
                <a:buSzPct val="90000"/>
                <a:buFont typeface="Arial" pitchFamily="34" charset="0"/>
                <a:buNone/>
                <a:tabLst/>
                <a:defRPr/>
              </a:pPr>
              <a:endParaRPr kumimoji="0" lang="en-US" sz="2400" b="0" i="0" u="none" strike="noStrike" kern="1200" cap="none" spc="0" normalizeH="0" baseline="0" noProof="0" dirty="0">
                <a:ln>
                  <a:noFill/>
                </a:ln>
                <a:gradFill>
                  <a:gsLst>
                    <a:gs pos="9623">
                      <a:schemeClr val="tx1"/>
                    </a:gs>
                    <a:gs pos="29000">
                      <a:schemeClr val="tx1"/>
                    </a:gs>
                  </a:gsLst>
                  <a:lin ang="5400000" scaled="1"/>
                </a:gradFill>
                <a:effectLst/>
                <a:uLnTx/>
                <a:uFillTx/>
                <a:latin typeface="Segoe UI Semilight" panose="020B0402040204020203" pitchFamily="34" charset="0"/>
                <a:ea typeface="+mn-ea"/>
                <a:cs typeface="Segoe UI Semilight" panose="020B0402040204020203" pitchFamily="34" charset="0"/>
              </a:endParaRPr>
            </a:p>
            <a:p>
              <a:pPr marL="0" marR="0" lvl="0" indent="0" algn="l" defTabSz="931614" rtl="0" eaLnBrk="1" fontAlgn="auto" latinLnBrk="0" hangingPunct="1">
                <a:lnSpc>
                  <a:spcPct val="90000"/>
                </a:lnSpc>
                <a:spcBef>
                  <a:spcPts val="0"/>
                </a:spcBef>
                <a:spcAft>
                  <a:spcPts val="0"/>
                </a:spcAft>
                <a:buClrTx/>
                <a:buSzPct val="90000"/>
                <a:buFont typeface="Arial" pitchFamily="34" charset="0"/>
                <a:buNone/>
                <a:tabLst/>
                <a:defRPr/>
              </a:pPr>
              <a:r>
                <a:rPr kumimoji="0" lang="en-US" sz="2400" b="0" i="0" u="none" strike="noStrike" kern="1200" cap="none" spc="0" normalizeH="0" baseline="0" noProof="0" dirty="0">
                  <a:ln>
                    <a:noFill/>
                  </a:ln>
                  <a:gradFill>
                    <a:gsLst>
                      <a:gs pos="9623">
                        <a:schemeClr val="tx1"/>
                      </a:gs>
                      <a:gs pos="29000">
                        <a:schemeClr val="tx1"/>
                      </a:gs>
                    </a:gsLst>
                    <a:lin ang="5400000" scaled="1"/>
                  </a:gradFill>
                  <a:effectLst/>
                  <a:uLnTx/>
                  <a:uFillTx/>
                  <a:latin typeface="Segoe UI Semilight" panose="020B0402040204020203" pitchFamily="34" charset="0"/>
                  <a:ea typeface="+mn-ea"/>
                  <a:cs typeface="Segoe UI Semilight" panose="020B0402040204020203" pitchFamily="34" charset="0"/>
                </a:rPr>
                <a:t>Powers our own experiences</a:t>
              </a:r>
            </a:p>
            <a:p>
              <a:pPr marL="0" marR="0" lvl="0" indent="0" algn="l" defTabSz="931614" rtl="0" eaLnBrk="1" fontAlgn="auto" latinLnBrk="0" hangingPunct="1">
                <a:lnSpc>
                  <a:spcPct val="90000"/>
                </a:lnSpc>
                <a:spcBef>
                  <a:spcPts val="0"/>
                </a:spcBef>
                <a:spcAft>
                  <a:spcPts val="0"/>
                </a:spcAft>
                <a:buClrTx/>
                <a:buSzPct val="90000"/>
                <a:buFont typeface="Arial" pitchFamily="34" charset="0"/>
                <a:buNone/>
                <a:tabLst/>
                <a:defRPr/>
              </a:pPr>
              <a:endParaRPr kumimoji="0" lang="en-US" sz="2400" b="0" i="0" u="none" strike="noStrike" kern="1200" cap="none" spc="0" normalizeH="0" baseline="0" noProof="0" dirty="0">
                <a:ln>
                  <a:noFill/>
                </a:ln>
                <a:gradFill>
                  <a:gsLst>
                    <a:gs pos="9623">
                      <a:schemeClr val="tx1"/>
                    </a:gs>
                    <a:gs pos="29000">
                      <a:schemeClr val="tx1"/>
                    </a:gs>
                  </a:gsLst>
                  <a:lin ang="5400000" scaled="1"/>
                </a:gradFill>
                <a:effectLst/>
                <a:uLnTx/>
                <a:uFillTx/>
                <a:latin typeface="Segoe UI Semilight" panose="020B0402040204020203" pitchFamily="34" charset="0"/>
                <a:ea typeface="+mn-ea"/>
                <a:cs typeface="Segoe UI Semilight" panose="020B0402040204020203" pitchFamily="34" charset="0"/>
              </a:endParaRPr>
            </a:p>
            <a:p>
              <a:pPr marL="0" marR="0" lvl="0" indent="0" algn="l" defTabSz="931614" rtl="0" eaLnBrk="1" fontAlgn="auto" latinLnBrk="0" hangingPunct="1">
                <a:lnSpc>
                  <a:spcPct val="90000"/>
                </a:lnSpc>
                <a:spcBef>
                  <a:spcPts val="0"/>
                </a:spcBef>
                <a:spcAft>
                  <a:spcPts val="0"/>
                </a:spcAft>
                <a:buClrTx/>
                <a:buSzPct val="90000"/>
                <a:buFont typeface="Arial" pitchFamily="34" charset="0"/>
                <a:buNone/>
                <a:tabLst/>
                <a:defRPr/>
              </a:pPr>
              <a:r>
                <a:rPr kumimoji="0" lang="en-US" sz="2400" b="0" i="0" u="none" strike="noStrike" kern="1200" cap="none" spc="0" normalizeH="0" baseline="0" noProof="0" dirty="0">
                  <a:ln>
                    <a:noFill/>
                  </a:ln>
                  <a:gradFill>
                    <a:gsLst>
                      <a:gs pos="9623">
                        <a:schemeClr val="tx1"/>
                      </a:gs>
                      <a:gs pos="29000">
                        <a:schemeClr val="tx1"/>
                      </a:gs>
                    </a:gsLst>
                    <a:lin ang="5400000" scaled="1"/>
                  </a:gradFill>
                  <a:effectLst/>
                  <a:uLnTx/>
                  <a:uFillTx/>
                  <a:latin typeface="Segoe UI Semilight" panose="020B0402040204020203" pitchFamily="34" charset="0"/>
                  <a:ea typeface="+mn-ea"/>
                  <a:cs typeface="Segoe UI Semilight" panose="020B0402040204020203" pitchFamily="34" charset="0"/>
                </a:rPr>
                <a:t>Backward compatible </a:t>
              </a:r>
            </a:p>
            <a:p>
              <a:pPr marL="0" marR="0" lvl="0" indent="0" algn="l" defTabSz="931614" rtl="0" eaLnBrk="1" fontAlgn="auto" latinLnBrk="0" hangingPunct="1">
                <a:lnSpc>
                  <a:spcPct val="90000"/>
                </a:lnSpc>
                <a:spcBef>
                  <a:spcPts val="0"/>
                </a:spcBef>
                <a:spcAft>
                  <a:spcPts val="0"/>
                </a:spcAft>
                <a:buClrTx/>
                <a:buSzPct val="90000"/>
                <a:buFont typeface="Arial" pitchFamily="34" charset="0"/>
                <a:buNone/>
                <a:tabLst/>
                <a:defRPr/>
              </a:pPr>
              <a:endParaRPr kumimoji="0" lang="en-US" sz="2400" b="0" i="0" u="none" strike="noStrike" kern="1200" cap="none" spc="0" normalizeH="0" baseline="0" noProof="0" dirty="0">
                <a:ln>
                  <a:noFill/>
                </a:ln>
                <a:gradFill>
                  <a:gsLst>
                    <a:gs pos="9623">
                      <a:schemeClr val="tx1"/>
                    </a:gs>
                    <a:gs pos="29000">
                      <a:schemeClr val="tx1"/>
                    </a:gs>
                  </a:gsLst>
                  <a:lin ang="5400000" scaled="1"/>
                </a:gradFill>
                <a:effectLst/>
                <a:uLnTx/>
                <a:uFillTx/>
                <a:latin typeface="Segoe UI Semilight" panose="020B0402040204020203" pitchFamily="34" charset="0"/>
                <a:ea typeface="+mn-ea"/>
                <a:cs typeface="Segoe UI Semilight" panose="020B0402040204020203" pitchFamily="34" charset="0"/>
              </a:endParaRPr>
            </a:p>
            <a:p>
              <a:pPr marL="0" marR="0" lvl="0" indent="0" algn="l" defTabSz="931614" rtl="0" eaLnBrk="1" fontAlgn="auto" latinLnBrk="0" hangingPunct="1">
                <a:lnSpc>
                  <a:spcPct val="100000"/>
                </a:lnSpc>
                <a:spcBef>
                  <a:spcPts val="0"/>
                </a:spcBef>
                <a:spcAft>
                  <a:spcPts val="0"/>
                </a:spcAft>
                <a:buClrTx/>
                <a:buSzPct val="90000"/>
                <a:buFont typeface="Arial" pitchFamily="34" charset="0"/>
                <a:buNone/>
                <a:tabLst/>
                <a:defRPr/>
              </a:pPr>
              <a:r>
                <a:rPr kumimoji="0" lang="en-US" sz="2400" b="0" i="0" u="none" strike="noStrike" kern="1200" cap="none" spc="0" normalizeH="0" baseline="0" noProof="0" dirty="0">
                  <a:ln>
                    <a:noFill/>
                  </a:ln>
                  <a:gradFill>
                    <a:gsLst>
                      <a:gs pos="9623">
                        <a:schemeClr val="tx1"/>
                      </a:gs>
                      <a:gs pos="29000">
                        <a:schemeClr val="tx1"/>
                      </a:gs>
                    </a:gsLst>
                    <a:lin ang="5400000" scaled="1"/>
                  </a:gradFill>
                  <a:effectLst/>
                  <a:uLnTx/>
                  <a:uFillTx/>
                  <a:latin typeface="Segoe UI Semilight" panose="020B0402040204020203" pitchFamily="34" charset="0"/>
                  <a:ea typeface="+mn-ea"/>
                  <a:cs typeface="Segoe UI Semilight" panose="020B0402040204020203" pitchFamily="34" charset="0"/>
                </a:rPr>
                <a:t>Supports open source tools </a:t>
              </a:r>
              <a:br>
                <a:rPr kumimoji="0" lang="en-US" sz="2400" b="0" i="0" u="none" strike="noStrike" kern="1200" cap="none" spc="0" normalizeH="0" baseline="0" noProof="0" dirty="0">
                  <a:ln>
                    <a:noFill/>
                  </a:ln>
                  <a:gradFill>
                    <a:gsLst>
                      <a:gs pos="9623">
                        <a:schemeClr val="tx1"/>
                      </a:gs>
                      <a:gs pos="29000">
                        <a:schemeClr val="tx1"/>
                      </a:gs>
                    </a:gsLst>
                    <a:lin ang="5400000" scaled="1"/>
                  </a:gradFill>
                  <a:effectLst/>
                  <a:uLnTx/>
                  <a:uFillTx/>
                  <a:latin typeface="Segoe UI Semilight" panose="020B0402040204020203" pitchFamily="34" charset="0"/>
                  <a:ea typeface="+mn-ea"/>
                  <a:cs typeface="Segoe UI Semilight" panose="020B0402040204020203" pitchFamily="34" charset="0"/>
                </a:rPr>
              </a:br>
              <a:r>
                <a:rPr kumimoji="0" lang="en-US" sz="2400" b="0" i="0" u="none" strike="noStrike" kern="1200" cap="none" spc="0" normalizeH="0" baseline="0" noProof="0" dirty="0">
                  <a:ln>
                    <a:noFill/>
                  </a:ln>
                  <a:gradFill>
                    <a:gsLst>
                      <a:gs pos="9623">
                        <a:schemeClr val="tx1"/>
                      </a:gs>
                      <a:gs pos="29000">
                        <a:schemeClr val="tx1"/>
                      </a:gs>
                    </a:gsLst>
                    <a:lin ang="5400000" scaled="1"/>
                  </a:gradFill>
                  <a:effectLst/>
                  <a:uLnTx/>
                  <a:uFillTx/>
                  <a:latin typeface="Segoe UI Semilight" panose="020B0402040204020203" pitchFamily="34" charset="0"/>
                  <a:ea typeface="+mn-ea"/>
                  <a:cs typeface="Segoe UI Semilight" panose="020B0402040204020203" pitchFamily="34" charset="0"/>
                </a:rPr>
                <a:t>and JavaScript web frameworks</a:t>
              </a:r>
            </a:p>
          </p:txBody>
        </p:sp>
        <p:grpSp>
          <p:nvGrpSpPr>
            <p:cNvPr id="17" name="Group 16"/>
            <p:cNvGrpSpPr/>
            <p:nvPr/>
          </p:nvGrpSpPr>
          <p:grpSpPr>
            <a:xfrm>
              <a:off x="437924" y="3021931"/>
              <a:ext cx="5209930" cy="1909214"/>
              <a:chOff x="437924" y="3021931"/>
              <a:chExt cx="5209930" cy="1909214"/>
            </a:xfrm>
          </p:grpSpPr>
          <p:cxnSp>
            <p:nvCxnSpPr>
              <p:cNvPr id="18" name="Straight Connector 17"/>
              <p:cNvCxnSpPr/>
              <p:nvPr/>
            </p:nvCxnSpPr>
            <p:spPr>
              <a:xfrm>
                <a:off x="437924" y="3021931"/>
                <a:ext cx="520993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437924" y="4296607"/>
                <a:ext cx="520993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437924" y="3659269"/>
                <a:ext cx="520993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437924" y="4931145"/>
                <a:ext cx="520993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grpSp>
      <p:grpSp>
        <p:nvGrpSpPr>
          <p:cNvPr id="22" name="Group 21"/>
          <p:cNvGrpSpPr/>
          <p:nvPr/>
        </p:nvGrpSpPr>
        <p:grpSpPr>
          <a:xfrm>
            <a:off x="2933617" y="1351383"/>
            <a:ext cx="5713745" cy="4190336"/>
            <a:chOff x="6017574" y="1174439"/>
            <a:chExt cx="5777588" cy="2757425"/>
          </a:xfrm>
        </p:grpSpPr>
        <p:sp>
          <p:nvSpPr>
            <p:cNvPr id="23" name="Rectangle 5"/>
            <p:cNvSpPr/>
            <p:nvPr/>
          </p:nvSpPr>
          <p:spPr bwMode="auto">
            <a:xfrm>
              <a:off x="6017574" y="1174439"/>
              <a:ext cx="5777588" cy="275742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360000" tIns="36000" rIns="108000" bIns="34280" rtlCol="0" anchor="ctr" anchorCtr="0"/>
            <a:lstStyle/>
            <a:p>
              <a:pPr defTabSz="932037"/>
              <a:r>
                <a:rPr lang="en-US" sz="3600" dirty="0" smtClean="0">
                  <a:solidFill>
                    <a:schemeClr val="bg1"/>
                  </a:solidFill>
                  <a:ea typeface="Segoe UI" pitchFamily="34" charset="0"/>
                  <a:cs typeface="Segoe UI" pitchFamily="34" charset="0"/>
                </a:rPr>
                <a:t>Already available on SharePoint Online</a:t>
              </a:r>
              <a:endParaRPr lang="en-US" sz="3600" dirty="0">
                <a:solidFill>
                  <a:schemeClr val="bg1"/>
                </a:solidFill>
                <a:ea typeface="Segoe UI" pitchFamily="34" charset="0"/>
                <a:cs typeface="Segoe UI" pitchFamily="34" charset="0"/>
              </a:endParaRPr>
            </a:p>
            <a:p>
              <a:pPr defTabSz="932037"/>
              <a:endParaRPr lang="de-DE" sz="2000" dirty="0" smtClean="0">
                <a:solidFill>
                  <a:schemeClr val="bg1"/>
                </a:solidFill>
                <a:ea typeface="Segoe UI" pitchFamily="34" charset="0"/>
                <a:cs typeface="Segoe UI" pitchFamily="34" charset="0"/>
              </a:endParaRPr>
            </a:p>
            <a:p>
              <a:pPr defTabSz="932037"/>
              <a:r>
                <a:rPr lang="de-DE" sz="3600" dirty="0" smtClean="0">
                  <a:solidFill>
                    <a:schemeClr val="bg1"/>
                  </a:solidFill>
                  <a:ea typeface="Segoe UI" pitchFamily="34" charset="0"/>
                  <a:cs typeface="Segoe UI" pitchFamily="34" charset="0"/>
                </a:rPr>
                <a:t>In </a:t>
              </a:r>
              <a:r>
                <a:rPr lang="de-DE" sz="3600" dirty="0" err="1" smtClean="0">
                  <a:solidFill>
                    <a:schemeClr val="bg1"/>
                  </a:solidFill>
                  <a:ea typeface="Segoe UI" pitchFamily="34" charset="0"/>
                  <a:cs typeface="Segoe UI" pitchFamily="34" charset="0"/>
                </a:rPr>
                <a:t>the</a:t>
              </a:r>
              <a:r>
                <a:rPr lang="de-DE" sz="3600" dirty="0" smtClean="0">
                  <a:solidFill>
                    <a:schemeClr val="bg1"/>
                  </a:solidFill>
                  <a:ea typeface="Segoe UI" pitchFamily="34" charset="0"/>
                  <a:cs typeface="Segoe UI" pitchFamily="34" charset="0"/>
                </a:rPr>
                <a:t> </a:t>
              </a:r>
              <a:r>
                <a:rPr lang="de-DE" sz="3600" dirty="0" err="1" smtClean="0">
                  <a:solidFill>
                    <a:schemeClr val="bg1"/>
                  </a:solidFill>
                  <a:ea typeface="Segoe UI" pitchFamily="34" charset="0"/>
                  <a:cs typeface="Segoe UI" pitchFamily="34" charset="0"/>
                </a:rPr>
                <a:t>future</a:t>
              </a:r>
              <a:r>
                <a:rPr lang="de-DE" sz="3600" dirty="0" smtClean="0">
                  <a:solidFill>
                    <a:schemeClr val="bg1"/>
                  </a:solidFill>
                  <a:ea typeface="Segoe UI" pitchFamily="34" charset="0"/>
                  <a:cs typeface="Segoe UI" pitchFamily="34" charset="0"/>
                </a:rPr>
                <a:t> also </a:t>
              </a:r>
              <a:r>
                <a:rPr lang="de-DE" sz="3600" dirty="0" err="1" smtClean="0">
                  <a:solidFill>
                    <a:schemeClr val="bg1"/>
                  </a:solidFill>
                  <a:ea typeface="Segoe UI" pitchFamily="34" charset="0"/>
                  <a:cs typeface="Segoe UI" pitchFamily="34" charset="0"/>
                </a:rPr>
                <a:t>for</a:t>
              </a:r>
              <a:r>
                <a:rPr lang="de-DE" sz="3600" dirty="0" smtClean="0">
                  <a:solidFill>
                    <a:schemeClr val="bg1"/>
                  </a:solidFill>
                  <a:ea typeface="Segoe UI" pitchFamily="34" charset="0"/>
                  <a:cs typeface="Segoe UI" pitchFamily="34" charset="0"/>
                </a:rPr>
                <a:t> SharePoint On-Prem 2016</a:t>
              </a:r>
              <a:endParaRPr lang="en-US" sz="3600" dirty="0" smtClean="0">
                <a:solidFill>
                  <a:schemeClr val="bg1"/>
                </a:solidFill>
                <a:ea typeface="Segoe UI" pitchFamily="34" charset="0"/>
                <a:cs typeface="Segoe UI" pitchFamily="34" charset="0"/>
              </a:endParaRPr>
            </a:p>
          </p:txBody>
        </p:sp>
        <p:sp>
          <p:nvSpPr>
            <p:cNvPr id="24" name="Rectangle 6"/>
            <p:cNvSpPr/>
            <p:nvPr/>
          </p:nvSpPr>
          <p:spPr bwMode="auto">
            <a:xfrm>
              <a:off x="6017576" y="1174439"/>
              <a:ext cx="350194" cy="2757425"/>
            </a:xfrm>
            <a:prstGeom prst="rect">
              <a:avLst/>
            </a:prstGeom>
            <a:solidFill>
              <a:schemeClr val="accent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ctr" anchorCtr="0"/>
            <a:lstStyle/>
            <a:p>
              <a:pPr algn="ctr" defTabSz="932037"/>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474689260"/>
      </p:ext>
    </p:extLst>
  </p:cSld>
  <p:clrMapOvr>
    <a:masterClrMapping/>
  </p:clrMapOvr>
  <mc:AlternateContent xmlns:mc="http://schemas.openxmlformats.org/markup-compatibility/2006" xmlns:p14="http://schemas.microsoft.com/office/powerpoint/2010/main">
    <mc:Choice Requires="p14">
      <p:transition spd="slow" p14:dur="30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grpId="1" nodeType="withEffect">
                                  <p:stCondLst>
                                    <p:cond delay="0"/>
                                  </p:stCondLst>
                                  <p:childTnLst>
                                    <p:animMotion origin="layout" path="M -6.38244E-7 -0.07784 L -6.38244E-7 4.70268E-6 " pathEditMode="relative" rAng="0" ptsTypes="AA">
                                      <p:cBhvr>
                                        <p:cTn id="9" dur="500" fill="hold"/>
                                        <p:tgtEl>
                                          <p:spTgt spid="2"/>
                                        </p:tgtEl>
                                        <p:attrNameLst>
                                          <p:attrName>ppt_x</p:attrName>
                                          <p:attrName>ppt_y</p:attrName>
                                        </p:attrNameLst>
                                      </p:cBhvr>
                                      <p:rCtr x="0" y="3813"/>
                                    </p:animMotion>
                                  </p:childTnLst>
                                </p:cTn>
                              </p:par>
                              <p:par>
                                <p:cTn id="10" presetID="2" presetClass="entr" presetSubtype="2" decel="100000" fill="hold" nodeType="with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1000" fill="hold"/>
                                        <p:tgtEl>
                                          <p:spTgt spid="3"/>
                                        </p:tgtEl>
                                        <p:attrNameLst>
                                          <p:attrName>ppt_x</p:attrName>
                                        </p:attrNameLst>
                                      </p:cBhvr>
                                      <p:tavLst>
                                        <p:tav tm="0">
                                          <p:val>
                                            <p:strVal val="1+#ppt_w/2"/>
                                          </p:val>
                                        </p:tav>
                                        <p:tav tm="100000">
                                          <p:val>
                                            <p:strVal val="#ppt_x"/>
                                          </p:val>
                                        </p:tav>
                                      </p:tavLst>
                                    </p:anim>
                                    <p:anim calcmode="lin" valueType="num">
                                      <p:cBhvr additive="base">
                                        <p:cTn id="13" dur="1000" fill="hold"/>
                                        <p:tgtEl>
                                          <p:spTgt spid="3"/>
                                        </p:tgtEl>
                                        <p:attrNameLst>
                                          <p:attrName>ppt_y</p:attrName>
                                        </p:attrNameLst>
                                      </p:cBhvr>
                                      <p:tavLst>
                                        <p:tav tm="0">
                                          <p:val>
                                            <p:strVal val="#ppt_y"/>
                                          </p:val>
                                        </p:tav>
                                        <p:tav tm="100000">
                                          <p:val>
                                            <p:strVal val="#ppt_y"/>
                                          </p:val>
                                        </p:tav>
                                      </p:tavLst>
                                    </p:anim>
                                  </p:childTnLst>
                                </p:cTn>
                              </p:par>
                              <p:par>
                                <p:cTn id="14" presetID="10" presetClass="entr" presetSubtype="0" fill="hold"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500"/>
                                        <p:tgtEl>
                                          <p:spTgt spid="15"/>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2" fill="hold" nodeType="clickEffect">
                                  <p:stCondLst>
                                    <p:cond delay="0"/>
                                  </p:stCondLst>
                                  <p:childTnLst>
                                    <p:set>
                                      <p:cBhvr>
                                        <p:cTn id="20" dur="1" fill="hold">
                                          <p:stCondLst>
                                            <p:cond delay="0"/>
                                          </p:stCondLst>
                                        </p:cTn>
                                        <p:tgtEl>
                                          <p:spTgt spid="22"/>
                                        </p:tgtEl>
                                        <p:attrNameLst>
                                          <p:attrName>style.visibility</p:attrName>
                                        </p:attrNameLst>
                                      </p:cBhvr>
                                      <p:to>
                                        <p:strVal val="visible"/>
                                      </p:to>
                                    </p:set>
                                    <p:anim calcmode="lin" valueType="num">
                                      <p:cBhvr additive="base">
                                        <p:cTn id="21" dur="1000" fill="hold"/>
                                        <p:tgtEl>
                                          <p:spTgt spid="22"/>
                                        </p:tgtEl>
                                        <p:attrNameLst>
                                          <p:attrName>ppt_x</p:attrName>
                                        </p:attrNameLst>
                                      </p:cBhvr>
                                      <p:tavLst>
                                        <p:tav tm="0">
                                          <p:val>
                                            <p:strVal val="1+#ppt_w/2"/>
                                          </p:val>
                                        </p:tav>
                                        <p:tav tm="100000">
                                          <p:val>
                                            <p:strVal val="#ppt_x"/>
                                          </p:val>
                                        </p:tav>
                                      </p:tavLst>
                                    </p:anim>
                                    <p:anim calcmode="lin" valueType="num">
                                      <p:cBhvr additive="base">
                                        <p:cTn id="22" dur="1000" fill="hold"/>
                                        <p:tgtEl>
                                          <p:spTgt spid="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69565" y="1004271"/>
            <a:ext cx="5514975" cy="5109091"/>
          </a:xfrm>
        </p:spPr>
        <p:txBody>
          <a:bodyPr/>
          <a:lstStyle/>
          <a:p>
            <a:r>
              <a:rPr lang="en-US" sz="2800" dirty="0">
                <a:latin typeface="+mn-lt"/>
              </a:rPr>
              <a:t>Tooling</a:t>
            </a:r>
          </a:p>
          <a:p>
            <a:pPr marL="685800" lvl="1" indent="-342900">
              <a:buFont typeface="Arial" panose="020B0604020202020204" pitchFamily="34" charset="0"/>
              <a:buChar char="•"/>
            </a:pPr>
            <a:r>
              <a:rPr lang="en-US" dirty="0">
                <a:latin typeface="+mn-lt"/>
              </a:rPr>
              <a:t>Node.js</a:t>
            </a:r>
          </a:p>
          <a:p>
            <a:pPr marL="685800" lvl="1" indent="-342900">
              <a:buFont typeface="Arial" panose="020B0604020202020204" pitchFamily="34" charset="0"/>
              <a:buChar char="•"/>
            </a:pPr>
            <a:r>
              <a:rPr lang="en-US" dirty="0">
                <a:latin typeface="+mn-lt"/>
              </a:rPr>
              <a:t>Yeoman</a:t>
            </a:r>
          </a:p>
          <a:p>
            <a:pPr marL="685800" lvl="1" indent="-342900">
              <a:buFont typeface="Arial" panose="020B0604020202020204" pitchFamily="34" charset="0"/>
              <a:buChar char="•"/>
            </a:pPr>
            <a:r>
              <a:rPr lang="en-US" dirty="0">
                <a:latin typeface="+mn-lt"/>
              </a:rPr>
              <a:t>Gulp</a:t>
            </a:r>
          </a:p>
          <a:p>
            <a:pPr marL="685800" lvl="1" indent="-342900">
              <a:buFont typeface="Arial" panose="020B0604020202020204" pitchFamily="34" charset="0"/>
              <a:buChar char="•"/>
            </a:pPr>
            <a:r>
              <a:rPr lang="en-US" dirty="0" err="1">
                <a:latin typeface="+mn-lt"/>
              </a:rPr>
              <a:t>TypeScript</a:t>
            </a:r>
            <a:endParaRPr lang="en-US" dirty="0">
              <a:latin typeface="+mn-lt"/>
            </a:endParaRPr>
          </a:p>
          <a:p>
            <a:pPr marL="685800" lvl="1" indent="-342900">
              <a:buFont typeface="Arial" panose="020B0604020202020204" pitchFamily="34" charset="0"/>
              <a:buChar char="•"/>
            </a:pPr>
            <a:r>
              <a:rPr lang="en-US" dirty="0">
                <a:latin typeface="+mn-lt"/>
              </a:rPr>
              <a:t>Visual Studio (Code)</a:t>
            </a:r>
          </a:p>
          <a:p>
            <a:r>
              <a:rPr lang="en-US" sz="2800" dirty="0">
                <a:latin typeface="+mn-lt"/>
              </a:rPr>
              <a:t>Frameworks – Choose yours</a:t>
            </a:r>
          </a:p>
          <a:p>
            <a:pPr marL="685800" lvl="1" indent="-342900">
              <a:buFont typeface="Arial" panose="020B0604020202020204" pitchFamily="34" charset="0"/>
              <a:buChar char="•"/>
            </a:pPr>
            <a:r>
              <a:rPr lang="en-US" dirty="0">
                <a:latin typeface="+mn-lt"/>
              </a:rPr>
              <a:t>React</a:t>
            </a:r>
          </a:p>
          <a:p>
            <a:pPr marL="685800" lvl="1" indent="-342900">
              <a:buFont typeface="Arial" panose="020B0604020202020204" pitchFamily="34" charset="0"/>
              <a:buChar char="•"/>
            </a:pPr>
            <a:r>
              <a:rPr lang="en-US" dirty="0">
                <a:latin typeface="+mn-lt"/>
              </a:rPr>
              <a:t>Angular.js</a:t>
            </a:r>
          </a:p>
          <a:p>
            <a:pPr marL="685800" lvl="1" indent="-342900">
              <a:buFont typeface="Arial" panose="020B0604020202020204" pitchFamily="34" charset="0"/>
              <a:buChar char="•"/>
            </a:pPr>
            <a:r>
              <a:rPr lang="en-US" dirty="0">
                <a:latin typeface="+mn-lt"/>
              </a:rPr>
              <a:t>Knockout </a:t>
            </a:r>
          </a:p>
          <a:p>
            <a:pPr marL="685800" lvl="1" indent="-342900">
              <a:buFont typeface="Arial" panose="020B0604020202020204" pitchFamily="34" charset="0"/>
              <a:buChar char="•"/>
            </a:pPr>
            <a:r>
              <a:rPr lang="en-US" dirty="0">
                <a:latin typeface="+mn-lt"/>
              </a:rPr>
              <a:t>Etc.</a:t>
            </a:r>
          </a:p>
          <a:p>
            <a:endParaRPr lang="en-US" sz="2400" dirty="0">
              <a:latin typeface="+mn-lt"/>
            </a:endParaRPr>
          </a:p>
        </p:txBody>
      </p:sp>
      <p:sp>
        <p:nvSpPr>
          <p:cNvPr id="4" name="TextBox 3"/>
          <p:cNvSpPr txBox="1"/>
          <p:nvPr/>
        </p:nvSpPr>
        <p:spPr>
          <a:xfrm>
            <a:off x="169565" y="184894"/>
            <a:ext cx="6048672" cy="738664"/>
          </a:xfrm>
          <a:prstGeom prst="rect">
            <a:avLst/>
          </a:prstGeom>
          <a:noFill/>
        </p:spPr>
        <p:txBody>
          <a:bodyPr wrap="square" lIns="182880" tIns="146304" rIns="182880" bIns="146304" rtlCol="0">
            <a:spAutoFit/>
          </a:bodyPr>
          <a:lstStyle/>
          <a:p>
            <a:pPr>
              <a:lnSpc>
                <a:spcPct val="90000"/>
              </a:lnSpc>
              <a:spcAft>
                <a:spcPts val="600"/>
              </a:spcAft>
            </a:pPr>
            <a:r>
              <a:rPr lang="en-US" sz="3200" dirty="0">
                <a:solidFill>
                  <a:schemeClr val="bg1"/>
                </a:solidFill>
                <a:latin typeface="+mj-lt"/>
              </a:rPr>
              <a:t>SharePoint Framework Toolchain</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48716" y="1979122"/>
            <a:ext cx="1610669" cy="1395339"/>
          </a:xfrm>
          <a:prstGeom prst="rect">
            <a:avLst/>
          </a:prstGeom>
        </p:spPr>
      </p:pic>
      <p:pic>
        <p:nvPicPr>
          <p:cNvPr id="6" name="Picture 5"/>
          <p:cNvPicPr>
            <a:picLocks noChangeAspect="1"/>
          </p:cNvPicPr>
          <p:nvPr/>
        </p:nvPicPr>
        <p:blipFill>
          <a:blip r:embed="rId3"/>
          <a:stretch>
            <a:fillRect/>
          </a:stretch>
        </p:blipFill>
        <p:spPr>
          <a:xfrm>
            <a:off x="10501781" y="621882"/>
            <a:ext cx="971127" cy="2182426"/>
          </a:xfrm>
          <a:prstGeom prst="rect">
            <a:avLst/>
          </a:prstGeom>
        </p:spPr>
      </p:pic>
      <p:pic>
        <p:nvPicPr>
          <p:cNvPr id="7" name="Picture 6"/>
          <p:cNvPicPr>
            <a:picLocks noChangeAspect="1"/>
          </p:cNvPicPr>
          <p:nvPr/>
        </p:nvPicPr>
        <p:blipFill rotWithShape="1">
          <a:blip r:embed="rId4"/>
          <a:srcRect t="23763"/>
          <a:stretch/>
        </p:blipFill>
        <p:spPr>
          <a:xfrm>
            <a:off x="9761071" y="3620066"/>
            <a:ext cx="1885764" cy="529661"/>
          </a:xfrm>
          <a:prstGeom prst="rect">
            <a:avLst/>
          </a:prstGeom>
        </p:spPr>
      </p:pic>
      <p:pic>
        <p:nvPicPr>
          <p:cNvPr id="8" name="Picture 7"/>
          <p:cNvPicPr>
            <a:picLocks noChangeAspect="1"/>
          </p:cNvPicPr>
          <p:nvPr/>
        </p:nvPicPr>
        <p:blipFill>
          <a:blip r:embed="rId5"/>
          <a:stretch>
            <a:fillRect/>
          </a:stretch>
        </p:blipFill>
        <p:spPr>
          <a:xfrm>
            <a:off x="6404810" y="3429603"/>
            <a:ext cx="3226315" cy="901378"/>
          </a:xfrm>
          <a:prstGeom prst="rect">
            <a:avLst/>
          </a:prstGeom>
        </p:spPr>
      </p:pic>
      <p:pic>
        <p:nvPicPr>
          <p:cNvPr id="9" name="Picture 4" descr="http://red-badger.com/blog/wp-content/uploads/2015/04/react-logo-1000-transparent.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978713" y="4386123"/>
            <a:ext cx="1148722" cy="114872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6" descr="https://avatars0.githubusercontent.com/u/139426?v=3&amp;s=40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363614" y="5154210"/>
            <a:ext cx="935340" cy="93534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8" descr="http://js.agency/assets/img/hire-freelance-javascript-developers/knockout-js.png"/>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14271" t="29102" r="16465" b="26125"/>
          <a:stretch/>
        </p:blipFill>
        <p:spPr bwMode="auto">
          <a:xfrm>
            <a:off x="9246409" y="4443268"/>
            <a:ext cx="2400426" cy="1034431"/>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86217" y="1376208"/>
            <a:ext cx="1613312" cy="1613312"/>
          </a:xfrm>
          <a:prstGeom prst="rect">
            <a:avLst/>
          </a:prstGeom>
        </p:spPr>
      </p:pic>
    </p:spTree>
    <p:extLst>
      <p:ext uri="{BB962C8B-B14F-4D97-AF65-F5344CB8AC3E}">
        <p14:creationId xmlns:p14="http://schemas.microsoft.com/office/powerpoint/2010/main" val="620025294"/>
      </p:ext>
    </p:extLst>
  </p:cSld>
  <p:clrMapOvr>
    <a:masterClrMapping/>
  </p:clrMapOvr>
  <mc:AlternateContent xmlns:mc="http://schemas.openxmlformats.org/markup-compatibility/2006" xmlns:p14="http://schemas.microsoft.com/office/powerpoint/2010/main">
    <mc:Choice Requires="p14">
      <p:transition spd="slow" p14:dur="30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ppt_x"/>
                                          </p:val>
                                        </p:tav>
                                        <p:tav tm="100000">
                                          <p:val>
                                            <p:strVal val="#ppt_x"/>
                                          </p:val>
                                        </p:tav>
                                      </p:tavLst>
                                    </p:anim>
                                    <p:anim calcmode="lin" valueType="num">
                                      <p:cBhvr additive="base">
                                        <p:cTn id="18" dur="500" fill="hold"/>
                                        <p:tgtEl>
                                          <p:spTgt spid="6"/>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nodeType="after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additive="base">
                                        <p:cTn id="22" dur="500" fill="hold"/>
                                        <p:tgtEl>
                                          <p:spTgt spid="7"/>
                                        </p:tgtEl>
                                        <p:attrNameLst>
                                          <p:attrName>ppt_x</p:attrName>
                                        </p:attrNameLst>
                                      </p:cBhvr>
                                      <p:tavLst>
                                        <p:tav tm="0">
                                          <p:val>
                                            <p:strVal val="#ppt_x"/>
                                          </p:val>
                                        </p:tav>
                                        <p:tav tm="100000">
                                          <p:val>
                                            <p:strVal val="#ppt_x"/>
                                          </p:val>
                                        </p:tav>
                                      </p:tavLst>
                                    </p:anim>
                                    <p:anim calcmode="lin" valueType="num">
                                      <p:cBhvr additive="base">
                                        <p:cTn id="23" dur="500" fill="hold"/>
                                        <p:tgtEl>
                                          <p:spTgt spid="7"/>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2" presetClass="entr" presetSubtype="4" fill="hold" nodeType="after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500" fill="hold"/>
                                        <p:tgtEl>
                                          <p:spTgt spid="8"/>
                                        </p:tgtEl>
                                        <p:attrNameLst>
                                          <p:attrName>ppt_x</p:attrName>
                                        </p:attrNameLst>
                                      </p:cBhvr>
                                      <p:tavLst>
                                        <p:tav tm="0">
                                          <p:val>
                                            <p:strVal val="#ppt_x"/>
                                          </p:val>
                                        </p:tav>
                                        <p:tav tm="100000">
                                          <p:val>
                                            <p:strVal val="#ppt_x"/>
                                          </p:val>
                                        </p:tav>
                                      </p:tavLst>
                                    </p:anim>
                                    <p:anim calcmode="lin" valueType="num">
                                      <p:cBhvr additive="base">
                                        <p:cTn id="28" dur="500" fill="hold"/>
                                        <p:tgtEl>
                                          <p:spTgt spid="8"/>
                                        </p:tgtEl>
                                        <p:attrNameLst>
                                          <p:attrName>ppt_y</p:attrName>
                                        </p:attrNameLst>
                                      </p:cBhvr>
                                      <p:tavLst>
                                        <p:tav tm="0">
                                          <p:val>
                                            <p:strVal val="1+#ppt_h/2"/>
                                          </p:val>
                                        </p:tav>
                                        <p:tav tm="100000">
                                          <p:val>
                                            <p:strVal val="#ppt_y"/>
                                          </p:val>
                                        </p:tav>
                                      </p:tavLst>
                                    </p:anim>
                                  </p:childTnLst>
                                </p:cTn>
                              </p:par>
                            </p:childTnLst>
                          </p:cTn>
                        </p:par>
                        <p:par>
                          <p:cTn id="29" fill="hold">
                            <p:stCondLst>
                              <p:cond delay="2500"/>
                            </p:stCondLst>
                            <p:childTnLst>
                              <p:par>
                                <p:cTn id="30" presetID="2" presetClass="entr" presetSubtype="4" fill="hold" nodeType="afterEffect">
                                  <p:stCondLst>
                                    <p:cond delay="0"/>
                                  </p:stCondLst>
                                  <p:childTnLst>
                                    <p:set>
                                      <p:cBhvr>
                                        <p:cTn id="31" dur="1" fill="hold">
                                          <p:stCondLst>
                                            <p:cond delay="0"/>
                                          </p:stCondLst>
                                        </p:cTn>
                                        <p:tgtEl>
                                          <p:spTgt spid="9"/>
                                        </p:tgtEl>
                                        <p:attrNameLst>
                                          <p:attrName>style.visibility</p:attrName>
                                        </p:attrNameLst>
                                      </p:cBhvr>
                                      <p:to>
                                        <p:strVal val="visible"/>
                                      </p:to>
                                    </p:set>
                                    <p:anim calcmode="lin" valueType="num">
                                      <p:cBhvr additive="base">
                                        <p:cTn id="32" dur="500" fill="hold"/>
                                        <p:tgtEl>
                                          <p:spTgt spid="9"/>
                                        </p:tgtEl>
                                        <p:attrNameLst>
                                          <p:attrName>ppt_x</p:attrName>
                                        </p:attrNameLst>
                                      </p:cBhvr>
                                      <p:tavLst>
                                        <p:tav tm="0">
                                          <p:val>
                                            <p:strVal val="#ppt_x"/>
                                          </p:val>
                                        </p:tav>
                                        <p:tav tm="100000">
                                          <p:val>
                                            <p:strVal val="#ppt_x"/>
                                          </p:val>
                                        </p:tav>
                                      </p:tavLst>
                                    </p:anim>
                                    <p:anim calcmode="lin" valueType="num">
                                      <p:cBhvr additive="base">
                                        <p:cTn id="33" dur="500" fill="hold"/>
                                        <p:tgtEl>
                                          <p:spTgt spid="9"/>
                                        </p:tgtEl>
                                        <p:attrNameLst>
                                          <p:attrName>ppt_y</p:attrName>
                                        </p:attrNameLst>
                                      </p:cBhvr>
                                      <p:tavLst>
                                        <p:tav tm="0">
                                          <p:val>
                                            <p:strVal val="1+#ppt_h/2"/>
                                          </p:val>
                                        </p:tav>
                                        <p:tav tm="100000">
                                          <p:val>
                                            <p:strVal val="#ppt_y"/>
                                          </p:val>
                                        </p:tav>
                                      </p:tavLst>
                                    </p:anim>
                                  </p:childTnLst>
                                </p:cTn>
                              </p:par>
                            </p:childTnLst>
                          </p:cTn>
                        </p:par>
                        <p:par>
                          <p:cTn id="34" fill="hold">
                            <p:stCondLst>
                              <p:cond delay="3000"/>
                            </p:stCondLst>
                            <p:childTnLst>
                              <p:par>
                                <p:cTn id="35" presetID="2" presetClass="entr" presetSubtype="4" fill="hold" nodeType="afterEffect">
                                  <p:stCondLst>
                                    <p:cond delay="0"/>
                                  </p:stCondLst>
                                  <p:childTnLst>
                                    <p:set>
                                      <p:cBhvr>
                                        <p:cTn id="36" dur="1" fill="hold">
                                          <p:stCondLst>
                                            <p:cond delay="0"/>
                                          </p:stCondLst>
                                        </p:cTn>
                                        <p:tgtEl>
                                          <p:spTgt spid="10"/>
                                        </p:tgtEl>
                                        <p:attrNameLst>
                                          <p:attrName>style.visibility</p:attrName>
                                        </p:attrNameLst>
                                      </p:cBhvr>
                                      <p:to>
                                        <p:strVal val="visible"/>
                                      </p:to>
                                    </p:set>
                                    <p:anim calcmode="lin" valueType="num">
                                      <p:cBhvr additive="base">
                                        <p:cTn id="37" dur="500" fill="hold"/>
                                        <p:tgtEl>
                                          <p:spTgt spid="10"/>
                                        </p:tgtEl>
                                        <p:attrNameLst>
                                          <p:attrName>ppt_x</p:attrName>
                                        </p:attrNameLst>
                                      </p:cBhvr>
                                      <p:tavLst>
                                        <p:tav tm="0">
                                          <p:val>
                                            <p:strVal val="#ppt_x"/>
                                          </p:val>
                                        </p:tav>
                                        <p:tav tm="100000">
                                          <p:val>
                                            <p:strVal val="#ppt_x"/>
                                          </p:val>
                                        </p:tav>
                                      </p:tavLst>
                                    </p:anim>
                                    <p:anim calcmode="lin" valueType="num">
                                      <p:cBhvr additive="base">
                                        <p:cTn id="38" dur="500" fill="hold"/>
                                        <p:tgtEl>
                                          <p:spTgt spid="10"/>
                                        </p:tgtEl>
                                        <p:attrNameLst>
                                          <p:attrName>ppt_y</p:attrName>
                                        </p:attrNameLst>
                                      </p:cBhvr>
                                      <p:tavLst>
                                        <p:tav tm="0">
                                          <p:val>
                                            <p:strVal val="1+#ppt_h/2"/>
                                          </p:val>
                                        </p:tav>
                                        <p:tav tm="100000">
                                          <p:val>
                                            <p:strVal val="#ppt_y"/>
                                          </p:val>
                                        </p:tav>
                                      </p:tavLst>
                                    </p:anim>
                                  </p:childTnLst>
                                </p:cTn>
                              </p:par>
                            </p:childTnLst>
                          </p:cTn>
                        </p:par>
                        <p:par>
                          <p:cTn id="39" fill="hold">
                            <p:stCondLst>
                              <p:cond delay="3500"/>
                            </p:stCondLst>
                            <p:childTnLst>
                              <p:par>
                                <p:cTn id="40" presetID="2" presetClass="entr" presetSubtype="4" fill="hold" nodeType="afterEffect">
                                  <p:stCondLst>
                                    <p:cond delay="0"/>
                                  </p:stCondLst>
                                  <p:childTnLst>
                                    <p:set>
                                      <p:cBhvr>
                                        <p:cTn id="41" dur="1" fill="hold">
                                          <p:stCondLst>
                                            <p:cond delay="0"/>
                                          </p:stCondLst>
                                        </p:cTn>
                                        <p:tgtEl>
                                          <p:spTgt spid="11"/>
                                        </p:tgtEl>
                                        <p:attrNameLst>
                                          <p:attrName>style.visibility</p:attrName>
                                        </p:attrNameLst>
                                      </p:cBhvr>
                                      <p:to>
                                        <p:strVal val="visible"/>
                                      </p:to>
                                    </p:set>
                                    <p:anim calcmode="lin" valueType="num">
                                      <p:cBhvr additive="base">
                                        <p:cTn id="42" dur="500" fill="hold"/>
                                        <p:tgtEl>
                                          <p:spTgt spid="11"/>
                                        </p:tgtEl>
                                        <p:attrNameLst>
                                          <p:attrName>ppt_x</p:attrName>
                                        </p:attrNameLst>
                                      </p:cBhvr>
                                      <p:tavLst>
                                        <p:tav tm="0">
                                          <p:val>
                                            <p:strVal val="#ppt_x"/>
                                          </p:val>
                                        </p:tav>
                                        <p:tav tm="100000">
                                          <p:val>
                                            <p:strVal val="#ppt_x"/>
                                          </p:val>
                                        </p:tav>
                                      </p:tavLst>
                                    </p:anim>
                                    <p:anim calcmode="lin" valueType="num">
                                      <p:cBhvr additive="base">
                                        <p:cTn id="43"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9565" y="256902"/>
            <a:ext cx="9144000" cy="932563"/>
          </a:xfrm>
        </p:spPr>
        <p:txBody>
          <a:bodyPr/>
          <a:lstStyle/>
          <a:p>
            <a:r>
              <a:rPr lang="en-US" sz="5400" dirty="0"/>
              <a:t>Comparing tools with Microsoft</a:t>
            </a:r>
          </a:p>
        </p:txBody>
      </p:sp>
      <p:grpSp>
        <p:nvGrpSpPr>
          <p:cNvPr id="4" name="Group 3"/>
          <p:cNvGrpSpPr/>
          <p:nvPr/>
        </p:nvGrpSpPr>
        <p:grpSpPr>
          <a:xfrm>
            <a:off x="4347307" y="1716197"/>
            <a:ext cx="1380700" cy="1035970"/>
            <a:chOff x="1140359" y="2157070"/>
            <a:chExt cx="1790492" cy="1239228"/>
          </a:xfrm>
        </p:grpSpPr>
        <p:sp>
          <p:nvSpPr>
            <p:cNvPr id="5" name="Rectangle 4"/>
            <p:cNvSpPr/>
            <p:nvPr/>
          </p:nvSpPr>
          <p:spPr bwMode="auto">
            <a:xfrm>
              <a:off x="1140359" y="2157070"/>
              <a:ext cx="1536519" cy="962937"/>
            </a:xfrm>
            <a:prstGeom prst="rect">
              <a:avLst/>
            </a:prstGeom>
            <a:solidFill>
              <a:schemeClr val="bg2">
                <a:lumMod val="20000"/>
                <a:lumOff val="80000"/>
                <a:alpha val="75000"/>
              </a:schemeClr>
            </a:solidFill>
            <a:ln>
              <a:solidFill>
                <a:schemeClr val="bg2">
                  <a:lumMod val="60000"/>
                  <a:lumOff val="40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44821" tIns="44821" rIns="44821" bIns="44821" numCol="1" spcCol="0" rtlCol="0" fromWordArt="0" anchor="t" anchorCtr="0" forceAA="0" compatLnSpc="1">
              <a:prstTxWarp prst="textNoShape">
                <a:avLst/>
              </a:prstTxWarp>
              <a:noAutofit/>
            </a:bodyPr>
            <a:lstStyle/>
            <a:p>
              <a:pPr defTabSz="896091" fontAlgn="base">
                <a:spcBef>
                  <a:spcPct val="0"/>
                </a:spcBef>
                <a:spcAft>
                  <a:spcPct val="0"/>
                </a:spcAft>
              </a:pPr>
              <a:r>
                <a:rPr lang="en-US" sz="1568" dirty="0">
                  <a:solidFill>
                    <a:schemeClr val="tx1">
                      <a:lumMod val="65000"/>
                      <a:lumOff val="35000"/>
                    </a:schemeClr>
                  </a:solidFill>
                  <a:ea typeface="Segoe UI" pitchFamily="34" charset="0"/>
                  <a:cs typeface="Segoe UI" pitchFamily="34" charset="0"/>
                </a:rPr>
                <a:t>IIS Express</a:t>
              </a:r>
            </a:p>
          </p:txBody>
        </p:sp>
        <p:pic>
          <p:nvPicPr>
            <p:cNvPr id="6" name="Picture 5"/>
            <p:cNvPicPr>
              <a:picLocks noChangeAspect="1"/>
            </p:cNvPicPr>
            <p:nvPr/>
          </p:nvPicPr>
          <p:blipFill>
            <a:blip r:embed="rId2"/>
            <a:stretch>
              <a:fillRect/>
            </a:stretch>
          </p:blipFill>
          <p:spPr>
            <a:xfrm>
              <a:off x="2158744" y="2496298"/>
              <a:ext cx="772107" cy="900000"/>
            </a:xfrm>
            <a:prstGeom prst="rect">
              <a:avLst/>
            </a:prstGeom>
          </p:spPr>
        </p:pic>
      </p:grpSp>
      <p:pic>
        <p:nvPicPr>
          <p:cNvPr id="7" name="Picture 2" descr="https://upload.wikimedia.org/wikipedia/en/0/0d/Microsoft_.NET_Framework_v4.5_log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65477" y="2932245"/>
            <a:ext cx="1840480" cy="45450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84568" y="3160756"/>
            <a:ext cx="1610669" cy="1395339"/>
          </a:xfrm>
          <a:prstGeom prst="rect">
            <a:avLst/>
          </a:prstGeom>
        </p:spPr>
      </p:pic>
      <p:pic>
        <p:nvPicPr>
          <p:cNvPr id="9" name="Picture 8"/>
          <p:cNvPicPr>
            <a:picLocks noChangeAspect="1"/>
          </p:cNvPicPr>
          <p:nvPr/>
        </p:nvPicPr>
        <p:blipFill>
          <a:blip r:embed="rId5"/>
          <a:stretch>
            <a:fillRect/>
          </a:stretch>
        </p:blipFill>
        <p:spPr>
          <a:xfrm>
            <a:off x="7431461" y="1407086"/>
            <a:ext cx="583150" cy="1310519"/>
          </a:xfrm>
          <a:prstGeom prst="rect">
            <a:avLst/>
          </a:prstGeom>
        </p:spPr>
      </p:pic>
      <p:pic>
        <p:nvPicPr>
          <p:cNvPr id="10" name="Picture 9"/>
          <p:cNvPicPr>
            <a:picLocks noChangeAspect="1"/>
          </p:cNvPicPr>
          <p:nvPr/>
        </p:nvPicPr>
        <p:blipFill rotWithShape="1">
          <a:blip r:embed="rId6"/>
          <a:srcRect t="23539"/>
          <a:stretch/>
        </p:blipFill>
        <p:spPr>
          <a:xfrm>
            <a:off x="6884568" y="5256164"/>
            <a:ext cx="1885764" cy="531216"/>
          </a:xfrm>
          <a:prstGeom prst="rect">
            <a:avLst/>
          </a:prstGeom>
        </p:spPr>
      </p:pic>
      <p:cxnSp>
        <p:nvCxnSpPr>
          <p:cNvPr id="11" name="Straight Connector 10"/>
          <p:cNvCxnSpPr/>
          <p:nvPr/>
        </p:nvCxnSpPr>
        <p:spPr>
          <a:xfrm>
            <a:off x="6426483" y="1288308"/>
            <a:ext cx="0" cy="4860895"/>
          </a:xfrm>
          <a:prstGeom prst="line">
            <a:avLst/>
          </a:prstGeom>
          <a:ln w="28575">
            <a:solidFill>
              <a:schemeClr val="tx2">
                <a:lumMod val="5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12" name="Picture 4" descr="https://upload.wikimedia.org/wikipedia/commons/thumb/d/db/Npm-logo.svg/320px-Npm-logo.svg.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5673" y="4438307"/>
            <a:ext cx="1876166" cy="72701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6" descr="http://cdn.gapotchenko.com/website/Content/Blog/Images/2014/05/NuGet%20Logo%202.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852132" y="4352863"/>
            <a:ext cx="2100689" cy="762550"/>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Straight Arrow Connector 13"/>
          <p:cNvCxnSpPr/>
          <p:nvPr/>
        </p:nvCxnSpPr>
        <p:spPr>
          <a:xfrm>
            <a:off x="2313912" y="2569819"/>
            <a:ext cx="820670" cy="0"/>
          </a:xfrm>
          <a:prstGeom prst="straightConnector1">
            <a:avLst/>
          </a:prstGeom>
          <a:ln w="41275">
            <a:solidFill>
              <a:schemeClr val="tx1">
                <a:lumMod val="75000"/>
                <a:lumOff val="25000"/>
              </a:schemeClr>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2604194" y="4770733"/>
            <a:ext cx="1085583" cy="0"/>
          </a:xfrm>
          <a:prstGeom prst="straightConnector1">
            <a:avLst/>
          </a:prstGeom>
          <a:ln w="41275">
            <a:solidFill>
              <a:schemeClr val="tx1">
                <a:lumMod val="75000"/>
                <a:lumOff val="25000"/>
              </a:schemeClr>
            </a:solidFill>
            <a:headEnd type="none"/>
            <a:tailEnd type="stealth" w="lg" len="lg"/>
          </a:ln>
        </p:spPr>
        <p:style>
          <a:lnRef idx="1">
            <a:schemeClr val="accent1"/>
          </a:lnRef>
          <a:fillRef idx="0">
            <a:schemeClr val="accent1"/>
          </a:fillRef>
          <a:effectRef idx="0">
            <a:schemeClr val="accent1"/>
          </a:effectRef>
          <a:fontRef idx="minor">
            <a:schemeClr val="tx1"/>
          </a:fontRef>
        </p:style>
      </p:cxnSp>
      <p:sp>
        <p:nvSpPr>
          <p:cNvPr id="16" name="Left Brace 15"/>
          <p:cNvSpPr/>
          <p:nvPr/>
        </p:nvSpPr>
        <p:spPr>
          <a:xfrm>
            <a:off x="3547823" y="1502947"/>
            <a:ext cx="416648" cy="2133744"/>
          </a:xfrm>
          <a:prstGeom prst="leftBrace">
            <a:avLst/>
          </a:prstGeom>
          <a:ln w="25400">
            <a:solidFill>
              <a:schemeClr val="tx1">
                <a:lumMod val="75000"/>
                <a:lumOff val="2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i-FI" sz="1765"/>
          </a:p>
        </p:txBody>
      </p:sp>
      <p:grpSp>
        <p:nvGrpSpPr>
          <p:cNvPr id="17" name="Group 16"/>
          <p:cNvGrpSpPr/>
          <p:nvPr/>
        </p:nvGrpSpPr>
        <p:grpSpPr>
          <a:xfrm>
            <a:off x="9481902" y="3362635"/>
            <a:ext cx="2320326" cy="1129751"/>
            <a:chOff x="9672033" y="3490175"/>
            <a:chExt cx="2366853" cy="1152405"/>
          </a:xfrm>
        </p:grpSpPr>
        <p:sp>
          <p:nvSpPr>
            <p:cNvPr id="18" name="Rectangle 17"/>
            <p:cNvSpPr/>
            <p:nvPr/>
          </p:nvSpPr>
          <p:spPr>
            <a:xfrm>
              <a:off x="9962746" y="4117633"/>
              <a:ext cx="1633119" cy="524947"/>
            </a:xfrm>
            <a:prstGeom prst="rect">
              <a:avLst/>
            </a:prstGeom>
          </p:spPr>
          <p:txBody>
            <a:bodyPr wrap="none">
              <a:spAutoFit/>
            </a:bodyPr>
            <a:lstStyle/>
            <a:p>
              <a:r>
                <a:rPr lang="en-US" sz="1372" dirty="0">
                  <a:sym typeface="Wingdings"/>
                </a:rPr>
                <a:t>VS Project  </a:t>
              </a:r>
            </a:p>
            <a:p>
              <a:r>
                <a:rPr lang="en-US" sz="1372" dirty="0">
                  <a:sym typeface="Wingdings"/>
                </a:rPr>
                <a:t>New  &lt;Template&gt;</a:t>
              </a:r>
              <a:endParaRPr lang="fi-FI" sz="1372" dirty="0"/>
            </a:p>
          </p:txBody>
        </p:sp>
        <p:pic>
          <p:nvPicPr>
            <p:cNvPr id="19" name="Picture 18"/>
            <p:cNvPicPr>
              <a:picLocks noChangeAspect="1"/>
            </p:cNvPicPr>
            <p:nvPr/>
          </p:nvPicPr>
          <p:blipFill>
            <a:blip r:embed="rId9"/>
            <a:stretch>
              <a:fillRect/>
            </a:stretch>
          </p:blipFill>
          <p:spPr>
            <a:xfrm>
              <a:off x="9672033" y="3490175"/>
              <a:ext cx="2366853" cy="661259"/>
            </a:xfrm>
            <a:prstGeom prst="rect">
              <a:avLst/>
            </a:prstGeom>
          </p:spPr>
        </p:pic>
      </p:grpSp>
      <p:cxnSp>
        <p:nvCxnSpPr>
          <p:cNvPr id="20" name="Straight Arrow Connector 19"/>
          <p:cNvCxnSpPr/>
          <p:nvPr/>
        </p:nvCxnSpPr>
        <p:spPr>
          <a:xfrm>
            <a:off x="8495238" y="4010896"/>
            <a:ext cx="1085583" cy="0"/>
          </a:xfrm>
          <a:prstGeom prst="straightConnector1">
            <a:avLst/>
          </a:prstGeom>
          <a:ln w="41275">
            <a:solidFill>
              <a:schemeClr val="tx1">
                <a:lumMod val="75000"/>
                <a:lumOff val="25000"/>
              </a:schemeClr>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8396319" y="2165439"/>
            <a:ext cx="1085583" cy="0"/>
          </a:xfrm>
          <a:prstGeom prst="straightConnector1">
            <a:avLst/>
          </a:prstGeom>
          <a:ln w="41275">
            <a:solidFill>
              <a:schemeClr val="tx1">
                <a:lumMod val="75000"/>
                <a:lumOff val="25000"/>
              </a:schemeClr>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9038029" y="5521772"/>
            <a:ext cx="1085583" cy="0"/>
          </a:xfrm>
          <a:prstGeom prst="straightConnector1">
            <a:avLst/>
          </a:prstGeom>
          <a:ln w="41275">
            <a:solidFill>
              <a:schemeClr val="tx1">
                <a:lumMod val="75000"/>
                <a:lumOff val="25000"/>
              </a:schemeClr>
            </a:solidFill>
            <a:headEnd type="none"/>
            <a:tailEnd type="stealth" w="lg" len="lg"/>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9541780" y="1825484"/>
            <a:ext cx="1625238" cy="669826"/>
          </a:xfrm>
          <a:prstGeom prst="rect">
            <a:avLst/>
          </a:prstGeom>
          <a:noFill/>
        </p:spPr>
        <p:txBody>
          <a:bodyPr wrap="none" lIns="179285" tIns="143428" rIns="179285" bIns="143428" rtlCol="0">
            <a:spAutoFit/>
          </a:bodyPr>
          <a:lstStyle/>
          <a:p>
            <a:pPr>
              <a:lnSpc>
                <a:spcPct val="90000"/>
              </a:lnSpc>
              <a:spcAft>
                <a:spcPts val="588"/>
              </a:spcAft>
            </a:pPr>
            <a:r>
              <a:rPr lang="en-US" sz="2745" dirty="0">
                <a:gradFill>
                  <a:gsLst>
                    <a:gs pos="2917">
                      <a:schemeClr val="tx1"/>
                    </a:gs>
                    <a:gs pos="30000">
                      <a:schemeClr val="tx1"/>
                    </a:gs>
                  </a:gsLst>
                  <a:lin ang="5400000" scaled="0"/>
                </a:gradFill>
              </a:rPr>
              <a:t>MS Build</a:t>
            </a:r>
            <a:endParaRPr lang="fi-FI" sz="2745" dirty="0" err="1">
              <a:gradFill>
                <a:gsLst>
                  <a:gs pos="2917">
                    <a:schemeClr val="tx1"/>
                  </a:gs>
                  <a:gs pos="30000">
                    <a:schemeClr val="tx1"/>
                  </a:gs>
                </a:gsLst>
                <a:lin ang="5400000" scaled="0"/>
              </a:gradFill>
            </a:endParaRPr>
          </a:p>
        </p:txBody>
      </p:sp>
      <p:pic>
        <p:nvPicPr>
          <p:cNvPr id="24" name="Picture 23"/>
          <p:cNvPicPr>
            <a:picLocks noChangeAspect="1"/>
          </p:cNvPicPr>
          <p:nvPr/>
        </p:nvPicPr>
        <p:blipFill rotWithShape="1">
          <a:blip r:embed="rId10">
            <a:extLst>
              <a:ext uri="{28A0092B-C50C-407E-A947-70E740481C1C}">
                <a14:useLocalDpi xmlns:a14="http://schemas.microsoft.com/office/drawing/2010/main" val="0"/>
              </a:ext>
            </a:extLst>
          </a:blip>
          <a:srcRect l="12886" t="12886" r="10476" b="10476"/>
          <a:stretch/>
        </p:blipFill>
        <p:spPr>
          <a:xfrm>
            <a:off x="10411128" y="4955640"/>
            <a:ext cx="1132264" cy="1132264"/>
          </a:xfrm>
          <a:prstGeom prst="rect">
            <a:avLst/>
          </a:prstGeom>
        </p:spPr>
      </p:pic>
      <p:pic>
        <p:nvPicPr>
          <p:cNvPr id="25" name="Picture 24"/>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25367" y="1763163"/>
            <a:ext cx="1613312" cy="1613312"/>
          </a:xfrm>
          <a:prstGeom prst="rect">
            <a:avLst/>
          </a:prstGeom>
        </p:spPr>
      </p:pic>
    </p:spTree>
    <p:extLst>
      <p:ext uri="{BB962C8B-B14F-4D97-AF65-F5344CB8AC3E}">
        <p14:creationId xmlns:p14="http://schemas.microsoft.com/office/powerpoint/2010/main" val="3165629962"/>
      </p:ext>
    </p:extLst>
  </p:cSld>
  <p:clrMapOvr>
    <a:masterClrMapping/>
  </p:clrMapOvr>
  <mc:AlternateContent xmlns:mc="http://schemas.openxmlformats.org/markup-compatibility/2006" xmlns:p14="http://schemas.microsoft.com/office/powerpoint/2010/main">
    <mc:Choice Requires="p14">
      <p:transition spd="slow" p14:dur="30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heel(1)">
                                      <p:cBhvr>
                                        <p:cTn id="7" dur="2000"/>
                                        <p:tgtEl>
                                          <p:spTgt spid="25"/>
                                        </p:tgtEl>
                                      </p:cBhvr>
                                    </p:animEffect>
                                  </p:childTnLst>
                                </p:cTn>
                              </p:par>
                              <p:par>
                                <p:cTn id="8" presetID="21" presetClass="entr" presetSubtype="1"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wheel(1)">
                                      <p:cBhvr>
                                        <p:cTn id="10" dur="2000"/>
                                        <p:tgtEl>
                                          <p:spTgt spid="14"/>
                                        </p:tgtEl>
                                      </p:cBhvr>
                                    </p:animEffect>
                                  </p:childTnLst>
                                </p:cTn>
                              </p:par>
                              <p:par>
                                <p:cTn id="11" presetID="21" presetClass="entr" presetSubtype="1"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wheel(1)">
                                      <p:cBhvr>
                                        <p:cTn id="13" dur="2000"/>
                                        <p:tgtEl>
                                          <p:spTgt spid="16"/>
                                        </p:tgtEl>
                                      </p:cBhvr>
                                    </p:animEffect>
                                  </p:childTnLst>
                                </p:cTn>
                              </p:par>
                              <p:par>
                                <p:cTn id="14" presetID="21" presetClass="entr" presetSubtype="1" fill="hold"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wheel(1)">
                                      <p:cBhvr>
                                        <p:cTn id="16" dur="2000"/>
                                        <p:tgtEl>
                                          <p:spTgt spid="4"/>
                                        </p:tgtEl>
                                      </p:cBhvr>
                                    </p:animEffect>
                                  </p:childTnLst>
                                </p:cTn>
                              </p:par>
                              <p:par>
                                <p:cTn id="17" presetID="21" presetClass="entr" presetSubtype="1" fill="hold"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wheel(1)">
                                      <p:cBhvr>
                                        <p:cTn id="19" dur="2000"/>
                                        <p:tgtEl>
                                          <p:spTgt spid="7"/>
                                        </p:tgtEl>
                                      </p:cBhvr>
                                    </p:animEffect>
                                  </p:childTnLst>
                                </p:cTn>
                              </p:par>
                            </p:childTnLst>
                          </p:cTn>
                        </p:par>
                      </p:childTnLst>
                    </p:cTn>
                  </p:par>
                  <p:par>
                    <p:cTn id="20" fill="hold">
                      <p:stCondLst>
                        <p:cond delay="indefinite"/>
                      </p:stCondLst>
                      <p:childTnLst>
                        <p:par>
                          <p:cTn id="21" fill="hold">
                            <p:stCondLst>
                              <p:cond delay="0"/>
                            </p:stCondLst>
                            <p:childTnLst>
                              <p:par>
                                <p:cTn id="22" presetID="21" presetClass="entr" presetSubtype="1" fill="hold" nodeType="click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wheel(1)">
                                      <p:cBhvr>
                                        <p:cTn id="24" dur="2000"/>
                                        <p:tgtEl>
                                          <p:spTgt spid="12"/>
                                        </p:tgtEl>
                                      </p:cBhvr>
                                    </p:animEffect>
                                  </p:childTnLst>
                                </p:cTn>
                              </p:par>
                              <p:par>
                                <p:cTn id="25" presetID="21" presetClass="entr" presetSubtype="1" fill="hold" nodeType="with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wheel(1)">
                                      <p:cBhvr>
                                        <p:cTn id="27" dur="2000"/>
                                        <p:tgtEl>
                                          <p:spTgt spid="15"/>
                                        </p:tgtEl>
                                      </p:cBhvr>
                                    </p:animEffect>
                                  </p:childTnLst>
                                </p:cTn>
                              </p:par>
                              <p:par>
                                <p:cTn id="28" presetID="21" presetClass="entr" presetSubtype="1" fill="hold" nodeType="with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wheel(1)">
                                      <p:cBhvr>
                                        <p:cTn id="30" dur="20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1" presetClass="entr" presetSubtype="1" fill="hold" nodeType="click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wheel(1)">
                                      <p:cBhvr>
                                        <p:cTn id="35" dur="2000"/>
                                        <p:tgtEl>
                                          <p:spTgt spid="9"/>
                                        </p:tgtEl>
                                      </p:cBhvr>
                                    </p:animEffect>
                                  </p:childTnLst>
                                </p:cTn>
                              </p:par>
                              <p:par>
                                <p:cTn id="36" presetID="21" presetClass="entr" presetSubtype="1" fill="hold" nodeType="withEffect">
                                  <p:stCondLst>
                                    <p:cond delay="0"/>
                                  </p:stCondLst>
                                  <p:childTnLst>
                                    <p:set>
                                      <p:cBhvr>
                                        <p:cTn id="37" dur="1" fill="hold">
                                          <p:stCondLst>
                                            <p:cond delay="0"/>
                                          </p:stCondLst>
                                        </p:cTn>
                                        <p:tgtEl>
                                          <p:spTgt spid="21"/>
                                        </p:tgtEl>
                                        <p:attrNameLst>
                                          <p:attrName>style.visibility</p:attrName>
                                        </p:attrNameLst>
                                      </p:cBhvr>
                                      <p:to>
                                        <p:strVal val="visible"/>
                                      </p:to>
                                    </p:set>
                                    <p:animEffect transition="in" filter="wheel(1)">
                                      <p:cBhvr>
                                        <p:cTn id="38" dur="2000"/>
                                        <p:tgtEl>
                                          <p:spTgt spid="21"/>
                                        </p:tgtEl>
                                      </p:cBhvr>
                                    </p:animEffect>
                                  </p:childTnLst>
                                </p:cTn>
                              </p:par>
                              <p:par>
                                <p:cTn id="39" presetID="21" presetClass="entr" presetSubtype="1" fill="hold" grpId="0" nodeType="withEffect">
                                  <p:stCondLst>
                                    <p:cond delay="0"/>
                                  </p:stCondLst>
                                  <p:childTnLst>
                                    <p:set>
                                      <p:cBhvr>
                                        <p:cTn id="40" dur="1" fill="hold">
                                          <p:stCondLst>
                                            <p:cond delay="0"/>
                                          </p:stCondLst>
                                        </p:cTn>
                                        <p:tgtEl>
                                          <p:spTgt spid="23"/>
                                        </p:tgtEl>
                                        <p:attrNameLst>
                                          <p:attrName>style.visibility</p:attrName>
                                        </p:attrNameLst>
                                      </p:cBhvr>
                                      <p:to>
                                        <p:strVal val="visible"/>
                                      </p:to>
                                    </p:set>
                                    <p:animEffect transition="in" filter="wheel(1)">
                                      <p:cBhvr>
                                        <p:cTn id="41" dur="2000"/>
                                        <p:tgtEl>
                                          <p:spTgt spid="23"/>
                                        </p:tgtEl>
                                      </p:cBhvr>
                                    </p:animEffect>
                                  </p:childTnLst>
                                </p:cTn>
                              </p:par>
                            </p:childTnLst>
                          </p:cTn>
                        </p:par>
                      </p:childTnLst>
                    </p:cTn>
                  </p:par>
                  <p:par>
                    <p:cTn id="42" fill="hold">
                      <p:stCondLst>
                        <p:cond delay="indefinite"/>
                      </p:stCondLst>
                      <p:childTnLst>
                        <p:par>
                          <p:cTn id="43" fill="hold">
                            <p:stCondLst>
                              <p:cond delay="0"/>
                            </p:stCondLst>
                            <p:childTnLst>
                              <p:par>
                                <p:cTn id="44" presetID="21" presetClass="entr" presetSubtype="1" fill="hold" nodeType="clickEffect">
                                  <p:stCondLst>
                                    <p:cond delay="0"/>
                                  </p:stCondLst>
                                  <p:childTnLst>
                                    <p:set>
                                      <p:cBhvr>
                                        <p:cTn id="45" dur="1" fill="hold">
                                          <p:stCondLst>
                                            <p:cond delay="0"/>
                                          </p:stCondLst>
                                        </p:cTn>
                                        <p:tgtEl>
                                          <p:spTgt spid="8"/>
                                        </p:tgtEl>
                                        <p:attrNameLst>
                                          <p:attrName>style.visibility</p:attrName>
                                        </p:attrNameLst>
                                      </p:cBhvr>
                                      <p:to>
                                        <p:strVal val="visible"/>
                                      </p:to>
                                    </p:set>
                                    <p:animEffect transition="in" filter="wheel(1)">
                                      <p:cBhvr>
                                        <p:cTn id="46" dur="2000"/>
                                        <p:tgtEl>
                                          <p:spTgt spid="8"/>
                                        </p:tgtEl>
                                      </p:cBhvr>
                                    </p:animEffect>
                                  </p:childTnLst>
                                </p:cTn>
                              </p:par>
                              <p:par>
                                <p:cTn id="47" presetID="21" presetClass="entr" presetSubtype="1" fill="hold" nodeType="withEffect">
                                  <p:stCondLst>
                                    <p:cond delay="0"/>
                                  </p:stCondLst>
                                  <p:childTnLst>
                                    <p:set>
                                      <p:cBhvr>
                                        <p:cTn id="48" dur="1" fill="hold">
                                          <p:stCondLst>
                                            <p:cond delay="0"/>
                                          </p:stCondLst>
                                        </p:cTn>
                                        <p:tgtEl>
                                          <p:spTgt spid="20"/>
                                        </p:tgtEl>
                                        <p:attrNameLst>
                                          <p:attrName>style.visibility</p:attrName>
                                        </p:attrNameLst>
                                      </p:cBhvr>
                                      <p:to>
                                        <p:strVal val="visible"/>
                                      </p:to>
                                    </p:set>
                                    <p:animEffect transition="in" filter="wheel(1)">
                                      <p:cBhvr>
                                        <p:cTn id="49" dur="2000"/>
                                        <p:tgtEl>
                                          <p:spTgt spid="20"/>
                                        </p:tgtEl>
                                      </p:cBhvr>
                                    </p:animEffect>
                                  </p:childTnLst>
                                </p:cTn>
                              </p:par>
                              <p:par>
                                <p:cTn id="50" presetID="21" presetClass="entr" presetSubtype="1" fill="hold" nodeType="withEffect">
                                  <p:stCondLst>
                                    <p:cond delay="0"/>
                                  </p:stCondLst>
                                  <p:childTnLst>
                                    <p:set>
                                      <p:cBhvr>
                                        <p:cTn id="51" dur="1" fill="hold">
                                          <p:stCondLst>
                                            <p:cond delay="0"/>
                                          </p:stCondLst>
                                        </p:cTn>
                                        <p:tgtEl>
                                          <p:spTgt spid="17"/>
                                        </p:tgtEl>
                                        <p:attrNameLst>
                                          <p:attrName>style.visibility</p:attrName>
                                        </p:attrNameLst>
                                      </p:cBhvr>
                                      <p:to>
                                        <p:strVal val="visible"/>
                                      </p:to>
                                    </p:set>
                                    <p:animEffect transition="in" filter="wheel(1)">
                                      <p:cBhvr>
                                        <p:cTn id="52" dur="2000"/>
                                        <p:tgtEl>
                                          <p:spTgt spid="17"/>
                                        </p:tgtEl>
                                      </p:cBhvr>
                                    </p:animEffect>
                                  </p:childTnLst>
                                </p:cTn>
                              </p:par>
                            </p:childTnLst>
                          </p:cTn>
                        </p:par>
                      </p:childTnLst>
                    </p:cTn>
                  </p:par>
                  <p:par>
                    <p:cTn id="53" fill="hold">
                      <p:stCondLst>
                        <p:cond delay="indefinite"/>
                      </p:stCondLst>
                      <p:childTnLst>
                        <p:par>
                          <p:cTn id="54" fill="hold">
                            <p:stCondLst>
                              <p:cond delay="0"/>
                            </p:stCondLst>
                            <p:childTnLst>
                              <p:par>
                                <p:cTn id="55" presetID="21" presetClass="entr" presetSubtype="1" fill="hold" nodeType="clickEffect">
                                  <p:stCondLst>
                                    <p:cond delay="0"/>
                                  </p:stCondLst>
                                  <p:childTnLst>
                                    <p:set>
                                      <p:cBhvr>
                                        <p:cTn id="56" dur="1" fill="hold">
                                          <p:stCondLst>
                                            <p:cond delay="0"/>
                                          </p:stCondLst>
                                        </p:cTn>
                                        <p:tgtEl>
                                          <p:spTgt spid="10"/>
                                        </p:tgtEl>
                                        <p:attrNameLst>
                                          <p:attrName>style.visibility</p:attrName>
                                        </p:attrNameLst>
                                      </p:cBhvr>
                                      <p:to>
                                        <p:strVal val="visible"/>
                                      </p:to>
                                    </p:set>
                                    <p:animEffect transition="in" filter="wheel(1)">
                                      <p:cBhvr>
                                        <p:cTn id="57" dur="2000"/>
                                        <p:tgtEl>
                                          <p:spTgt spid="10"/>
                                        </p:tgtEl>
                                      </p:cBhvr>
                                    </p:animEffect>
                                  </p:childTnLst>
                                </p:cTn>
                              </p:par>
                              <p:par>
                                <p:cTn id="58" presetID="21" presetClass="entr" presetSubtype="1" fill="hold" nodeType="withEffect">
                                  <p:stCondLst>
                                    <p:cond delay="0"/>
                                  </p:stCondLst>
                                  <p:childTnLst>
                                    <p:set>
                                      <p:cBhvr>
                                        <p:cTn id="59" dur="1" fill="hold">
                                          <p:stCondLst>
                                            <p:cond delay="0"/>
                                          </p:stCondLst>
                                        </p:cTn>
                                        <p:tgtEl>
                                          <p:spTgt spid="22"/>
                                        </p:tgtEl>
                                        <p:attrNameLst>
                                          <p:attrName>style.visibility</p:attrName>
                                        </p:attrNameLst>
                                      </p:cBhvr>
                                      <p:to>
                                        <p:strVal val="visible"/>
                                      </p:to>
                                    </p:set>
                                    <p:animEffect transition="in" filter="wheel(1)">
                                      <p:cBhvr>
                                        <p:cTn id="60" dur="2000"/>
                                        <p:tgtEl>
                                          <p:spTgt spid="22"/>
                                        </p:tgtEl>
                                      </p:cBhvr>
                                    </p:animEffect>
                                  </p:childTnLst>
                                </p:cTn>
                              </p:par>
                              <p:par>
                                <p:cTn id="61" presetID="21" presetClass="entr" presetSubtype="1" fill="hold" nodeType="withEffect">
                                  <p:stCondLst>
                                    <p:cond delay="0"/>
                                  </p:stCondLst>
                                  <p:childTnLst>
                                    <p:set>
                                      <p:cBhvr>
                                        <p:cTn id="62" dur="1" fill="hold">
                                          <p:stCondLst>
                                            <p:cond delay="0"/>
                                          </p:stCondLst>
                                        </p:cTn>
                                        <p:tgtEl>
                                          <p:spTgt spid="24"/>
                                        </p:tgtEl>
                                        <p:attrNameLst>
                                          <p:attrName>style.visibility</p:attrName>
                                        </p:attrNameLst>
                                      </p:cBhvr>
                                      <p:to>
                                        <p:strVal val="visible"/>
                                      </p:to>
                                    </p:set>
                                    <p:animEffect transition="in" filter="wheel(1)">
                                      <p:cBhvr>
                                        <p:cTn id="63" dur="20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1573" y="328910"/>
            <a:ext cx="9144000" cy="1098762"/>
          </a:xfrm>
        </p:spPr>
        <p:txBody>
          <a:bodyPr/>
          <a:lstStyle/>
          <a:p>
            <a:r>
              <a:rPr lang="en-GB" dirty="0"/>
              <a:t>What is Node.js?</a:t>
            </a:r>
            <a:endParaRPr lang="en-US" dirty="0"/>
          </a:p>
        </p:txBody>
      </p:sp>
      <p:sp>
        <p:nvSpPr>
          <p:cNvPr id="3" name="Content Placeholder 2"/>
          <p:cNvSpPr txBox="1">
            <a:spLocks/>
          </p:cNvSpPr>
          <p:nvPr/>
        </p:nvSpPr>
        <p:spPr>
          <a:xfrm>
            <a:off x="529605" y="1427672"/>
            <a:ext cx="10515600" cy="4351338"/>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dirty="0"/>
              <a:t>Run server-side JavaScript</a:t>
            </a:r>
          </a:p>
          <a:p>
            <a:r>
              <a:rPr lang="en-GB" dirty="0"/>
              <a:t>Makes use of Google’s V8 JavaScript engine</a:t>
            </a:r>
          </a:p>
          <a:p>
            <a:r>
              <a:rPr lang="en-GB" dirty="0"/>
              <a:t>Supports the latest ECMAScript features</a:t>
            </a:r>
          </a:p>
          <a:p>
            <a:r>
              <a:rPr lang="en-GB" dirty="0"/>
              <a:t>Open source</a:t>
            </a:r>
          </a:p>
          <a:p>
            <a:r>
              <a:rPr lang="en-GB" dirty="0"/>
              <a:t>Cross-platform</a:t>
            </a:r>
          </a:p>
          <a:p>
            <a:r>
              <a:rPr lang="en-GB" dirty="0"/>
              <a:t>“Can” act as a web server, but more is possible</a:t>
            </a:r>
          </a:p>
          <a:p>
            <a:r>
              <a:rPr lang="en-GB" dirty="0"/>
              <a:t>Check your version: </a:t>
            </a:r>
            <a:r>
              <a:rPr lang="en-GB" i="1" dirty="0"/>
              <a:t>node -v</a:t>
            </a:r>
          </a:p>
        </p:txBody>
      </p:sp>
    </p:spTree>
    <p:extLst>
      <p:ext uri="{BB962C8B-B14F-4D97-AF65-F5344CB8AC3E}">
        <p14:creationId xmlns:p14="http://schemas.microsoft.com/office/powerpoint/2010/main" val="2086693507"/>
      </p:ext>
    </p:extLst>
  </p:cSld>
  <p:clrMapOvr>
    <a:masterClrMapping/>
  </p:clrMapOvr>
  <mc:AlternateContent xmlns:mc="http://schemas.openxmlformats.org/markup-compatibility/2006" xmlns:p14="http://schemas.microsoft.com/office/powerpoint/2010/main">
    <mc:Choice Requires="p14">
      <p:transition spd="slow" p14:dur="3000">
        <p:fade/>
      </p:transition>
    </mc:Choice>
    <mc:Fallback xmlns="">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1573" y="184894"/>
            <a:ext cx="9144000" cy="1098762"/>
          </a:xfrm>
        </p:spPr>
        <p:txBody>
          <a:bodyPr/>
          <a:lstStyle/>
          <a:p>
            <a:r>
              <a:rPr lang="en-GB" dirty="0"/>
              <a:t>What is </a:t>
            </a:r>
            <a:r>
              <a:rPr lang="en-GB" dirty="0" err="1"/>
              <a:t>npm</a:t>
            </a:r>
            <a:r>
              <a:rPr lang="en-GB" dirty="0"/>
              <a:t>?</a:t>
            </a:r>
            <a:endParaRPr lang="en-US" dirty="0"/>
          </a:p>
        </p:txBody>
      </p:sp>
      <p:sp>
        <p:nvSpPr>
          <p:cNvPr id="3" name="Content Placeholder 2"/>
          <p:cNvSpPr txBox="1">
            <a:spLocks/>
          </p:cNvSpPr>
          <p:nvPr/>
        </p:nvSpPr>
        <p:spPr>
          <a:xfrm>
            <a:off x="457597" y="1697062"/>
            <a:ext cx="10515600" cy="4351338"/>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dirty="0"/>
              <a:t>JavaScript package manager</a:t>
            </a:r>
          </a:p>
          <a:p>
            <a:r>
              <a:rPr lang="en-GB" dirty="0"/>
              <a:t>Similar like </a:t>
            </a:r>
            <a:r>
              <a:rPr lang="en-GB" dirty="0" err="1"/>
              <a:t>NuGet</a:t>
            </a:r>
            <a:endParaRPr lang="en-GB" dirty="0"/>
          </a:p>
          <a:p>
            <a:r>
              <a:rPr lang="en-GB" dirty="0"/>
              <a:t>Install and manage dependencies / modules</a:t>
            </a:r>
          </a:p>
          <a:p>
            <a:r>
              <a:rPr lang="en-GB" i="1" dirty="0" err="1"/>
              <a:t>npm</a:t>
            </a:r>
            <a:r>
              <a:rPr lang="en-GB" i="1" dirty="0"/>
              <a:t> </a:t>
            </a:r>
            <a:r>
              <a:rPr lang="en-GB" i="1" dirty="0" err="1"/>
              <a:t>init</a:t>
            </a:r>
            <a:endParaRPr lang="en-GB" i="1" dirty="0"/>
          </a:p>
          <a:p>
            <a:r>
              <a:rPr lang="en-GB" i="1" dirty="0" err="1"/>
              <a:t>npm</a:t>
            </a:r>
            <a:r>
              <a:rPr lang="en-GB" i="1" dirty="0"/>
              <a:t> install &lt;</a:t>
            </a:r>
            <a:r>
              <a:rPr lang="en-GB" i="1" dirty="0" err="1"/>
              <a:t>package_name</a:t>
            </a:r>
            <a:r>
              <a:rPr lang="en-GB" i="1" dirty="0"/>
              <a:t>&gt;</a:t>
            </a:r>
          </a:p>
        </p:txBody>
      </p:sp>
    </p:spTree>
    <p:extLst>
      <p:ext uri="{BB962C8B-B14F-4D97-AF65-F5344CB8AC3E}">
        <p14:creationId xmlns:p14="http://schemas.microsoft.com/office/powerpoint/2010/main" val="3119501394"/>
      </p:ext>
    </p:extLst>
  </p:cSld>
  <p:clrMapOvr>
    <a:masterClrMapping/>
  </p:clrMapOvr>
  <mc:AlternateContent xmlns:mc="http://schemas.openxmlformats.org/markup-compatibility/2006" xmlns:p14="http://schemas.microsoft.com/office/powerpoint/2010/main">
    <mc:Choice Requires="p14">
      <p:transition spd="slow" p14:dur="3000">
        <p:fade/>
      </p:transition>
    </mc:Choice>
    <mc:Fallback xmlns="">
      <p:transition spd="slow">
        <p:fade/>
      </p:transition>
    </mc:Fallback>
  </mc:AlternateContent>
  <p:timing>
    <p:tnLst>
      <p:par>
        <p:cTn id="1" dur="indefinite" restart="never" nodeType="tmRoot"/>
      </p:par>
    </p:tnLst>
  </p:timing>
</p:sld>
</file>

<file path=ppt/theme/theme1.xml><?xml version="1.0" encoding="utf-8"?>
<a:theme xmlns:a="http://schemas.openxmlformats.org/drawingml/2006/main" name="5-30719_SharePoint_Team_Template_Light">
  <a:themeElements>
    <a:clrScheme name="SharePoint Team Template Light">
      <a:dk1>
        <a:srgbClr val="505050"/>
      </a:dk1>
      <a:lt1>
        <a:srgbClr val="FFFFFF"/>
      </a:lt1>
      <a:dk2>
        <a:srgbClr val="0078D7"/>
      </a:dk2>
      <a:lt2>
        <a:srgbClr val="F0F0F0"/>
      </a:lt2>
      <a:accent1>
        <a:srgbClr val="0078D7"/>
      </a:accent1>
      <a:accent2>
        <a:srgbClr val="107C10"/>
      </a:accent2>
      <a:accent3>
        <a:srgbClr val="D83B01"/>
      </a:accent3>
      <a:accent4>
        <a:srgbClr val="5C2D91"/>
      </a:accent4>
      <a:accent5>
        <a:srgbClr val="00188F"/>
      </a:accent5>
      <a:accent6>
        <a:srgbClr val="FFB9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harePoint PnP Template.potx" id="{D194C4AE-6CC9-4F41-823F-11C2BDF990D2}" vid="{95655C88-2988-48C0-A48D-F83F04F22C0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90FB13D1C689144BB5F9CE4432496FCB" ma:contentTypeVersion="5" ma:contentTypeDescription="Create a new document." ma:contentTypeScope="" ma:versionID="5aea0b7ae85923e067c339b6ba8af5b9">
  <xsd:schema xmlns:xsd="http://www.w3.org/2001/XMLSchema" xmlns:xs="http://www.w3.org/2001/XMLSchema" xmlns:p="http://schemas.microsoft.com/office/2006/metadata/properties" xmlns:ns2="cf1a6e66-1f70-4758-bffa-fec7fdad6eba" targetNamespace="http://schemas.microsoft.com/office/2006/metadata/properties" ma:root="true" ma:fieldsID="dcc154cd349f3aca9560dd1af44aecb1" ns2:_="">
    <xsd:import namespace="cf1a6e66-1f70-4758-bffa-fec7fdad6eba"/>
    <xsd:element name="properties">
      <xsd:complexType>
        <xsd:sequence>
          <xsd:element name="documentManagement">
            <xsd:complexType>
              <xsd:all>
                <xsd:element ref="ns2:SharedWithUsers" minOccurs="0"/>
                <xsd:element ref="ns2:SharedWithDetails" minOccurs="0"/>
                <xsd:element ref="ns2:SharingHintHash" minOccurs="0"/>
                <xsd:element ref="ns2:LastSharedByUser" minOccurs="0"/>
                <xsd:element ref="ns2:LastSharedBy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f1a6e66-1f70-4758-bffa-fec7fdad6eba"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internalName="SharingHintHash" ma:readOnly="true">
      <xsd:simpleType>
        <xsd:restriction base="dms:Text"/>
      </xsd:simpleType>
    </xsd:element>
    <xsd:element name="LastSharedByUser" ma:index="11" nillable="true" ma:displayName="Last Shared By User" ma:description="" ma:internalName="LastSharedByUser" ma:readOnly="true">
      <xsd:simpleType>
        <xsd:restriction base="dms:Note">
          <xsd:maxLength value="255"/>
        </xsd:restriction>
      </xsd:simpleType>
    </xsd:element>
    <xsd:element name="LastSharedByTime" ma:index="12" nillable="true" ma:displayName="Last Shared By Time" ma:description=""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5415C1E-39C1-4B4D-88A6-34D5F810D216}">
  <ds:schemaRefs>
    <ds:schemaRef ds:uri="http://schemas.microsoft.com/office/2006/documentManagement/types"/>
    <ds:schemaRef ds:uri="cf1a6e66-1f70-4758-bffa-fec7fdad6eba"/>
    <ds:schemaRef ds:uri="http://purl.org/dc/terms/"/>
    <ds:schemaRef ds:uri="http://schemas.openxmlformats.org/package/2006/metadata/core-properties"/>
    <ds:schemaRef ds:uri="http://purl.org/dc/dcmitype/"/>
    <ds:schemaRef ds:uri="http://schemas.microsoft.com/office/infopath/2007/PartnerControls"/>
    <ds:schemaRef ds:uri="http://purl.org/dc/elements/1.1/"/>
    <ds:schemaRef ds:uri="http://schemas.microsoft.com/office/2006/metadata/properties"/>
    <ds:schemaRef ds:uri="http://www.w3.org/XML/1998/namespace"/>
  </ds:schemaRefs>
</ds:datastoreItem>
</file>

<file path=customXml/itemProps2.xml><?xml version="1.0" encoding="utf-8"?>
<ds:datastoreItem xmlns:ds="http://schemas.openxmlformats.org/officeDocument/2006/customXml" ds:itemID="{E25C0392-8B42-4E9C-A0F3-3C030C294A0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f1a6e66-1f70-4758-bffa-fec7fdad6eb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SharePoint%20PnP%20Template</Template>
  <TotalTime>0</TotalTime>
  <Words>1018</Words>
  <Application>Microsoft Office PowerPoint</Application>
  <PresentationFormat>Custom</PresentationFormat>
  <Paragraphs>217</Paragraphs>
  <Slides>32</Slides>
  <Notes>2</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32</vt:i4>
      </vt:variant>
    </vt:vector>
  </HeadingPairs>
  <TitlesOfParts>
    <vt:vector size="42" baseType="lpstr">
      <vt:lpstr>Alfphabet</vt:lpstr>
      <vt:lpstr>Arial</vt:lpstr>
      <vt:lpstr>Calibri</vt:lpstr>
      <vt:lpstr>Consolas</vt:lpstr>
      <vt:lpstr>inherit</vt:lpstr>
      <vt:lpstr>Segoe UI</vt:lpstr>
      <vt:lpstr>Segoe UI Light</vt:lpstr>
      <vt:lpstr>Segoe UI Semilight</vt:lpstr>
      <vt:lpstr>Wingdings</vt:lpstr>
      <vt:lpstr>5-30719_SharePoint_Team_Template_Light</vt:lpstr>
      <vt:lpstr>PowerPoint Presentation</vt:lpstr>
      <vt:lpstr>PowerPoint Presentation</vt:lpstr>
      <vt:lpstr>Giuliano De Luca</vt:lpstr>
      <vt:lpstr>Agenda</vt:lpstr>
      <vt:lpstr>PowerPoint Presentation</vt:lpstr>
      <vt:lpstr>PowerPoint Presentation</vt:lpstr>
      <vt:lpstr>Comparing tools with Microsoft</vt:lpstr>
      <vt:lpstr>What is Node.js?</vt:lpstr>
      <vt:lpstr>What is npm?</vt:lpstr>
      <vt:lpstr>Why using Gulp?</vt:lpstr>
      <vt:lpstr>Yeoman: the web's scaffolding tool for modern webapps</vt:lpstr>
      <vt:lpstr>Bullet list of most useful gulp command</vt:lpstr>
      <vt:lpstr>PowerPoint Presentation</vt:lpstr>
      <vt:lpstr>Modern UI</vt:lpstr>
      <vt:lpstr>Office UI Fabric</vt:lpstr>
      <vt:lpstr>Components</vt:lpstr>
      <vt:lpstr>Icons</vt:lpstr>
      <vt:lpstr>Open source</vt:lpstr>
      <vt:lpstr>Main Office UI Fabric features</vt:lpstr>
      <vt:lpstr>Office UI Fabric Grid</vt:lpstr>
      <vt:lpstr>Office UI Fabric classes</vt:lpstr>
      <vt:lpstr>Office UI Fabric grid sample</vt:lpstr>
      <vt:lpstr>PowerPoint Presentation</vt:lpstr>
      <vt:lpstr>Anatomy of a SharePoint Framework solution</vt:lpstr>
      <vt:lpstr>CDN considerations</vt:lpstr>
      <vt:lpstr>Security considerations</vt:lpstr>
      <vt:lpstr>Client-side customizations in SharePoint</vt:lpstr>
      <vt:lpstr>Debug considerations</vt:lpstr>
      <vt:lpstr>Debugging options</vt:lpstr>
      <vt:lpstr>PowerPoint Presentation</vt:lpstr>
      <vt:lpstr>Thank You !</vt:lpstr>
      <vt:lpstr>Resources</vt:lpstr>
    </vt:vector>
  </TitlesOfParts>
  <Manager/>
  <Company>Microsoft Corporation</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Generic template</dc:title>
  <dc:subject>&lt;Speech title here&gt;</dc:subject>
  <dc:creator>Vesa Juvonen</dc:creator>
  <cp:keywords>SharePoint, PnP</cp:keywords>
  <dc:description>Template: _x000d_
Formatting: _x000d_
Audience Type:</dc:description>
  <cp:lastModifiedBy>Giuliano De Luca</cp:lastModifiedBy>
  <cp:revision>246</cp:revision>
  <dcterms:created xsi:type="dcterms:W3CDTF">2016-06-13T13:16:40Z</dcterms:created>
  <dcterms:modified xsi:type="dcterms:W3CDTF">2017-05-19T09:58:17Z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0x01010090FB13D1C689144BB5F9CE4432496FCB</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ies>
</file>